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3"/>
  </p:notesMasterIdLst>
  <p:sldIdLst>
    <p:sldId id="256" r:id="rId2"/>
    <p:sldId id="259" r:id="rId3"/>
    <p:sldId id="263" r:id="rId4"/>
    <p:sldId id="264" r:id="rId5"/>
    <p:sldId id="265" r:id="rId6"/>
    <p:sldId id="267" r:id="rId7"/>
    <p:sldId id="266" r:id="rId8"/>
    <p:sldId id="262" r:id="rId9"/>
    <p:sldId id="261" r:id="rId10"/>
    <p:sldId id="260"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A596B-855F-40EA-B672-29DAF251A45C}" type="datetimeFigureOut">
              <a:rPr lang="it-IT" smtClean="0"/>
              <a:pPr/>
              <a:t>19/01/2021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763B0-E64D-4DE9-96D8-76484F34E42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D79D04C-2AC6-4EAC-AAA2-76B513CDC707}" type="datetime1">
              <a:rPr lang="en-US" smtClean="0"/>
              <a:pPr/>
              <a:t>1/19/2021</a:t>
            </a:fld>
            <a:endParaRPr lang="en-US" dirty="0"/>
          </a:p>
        </p:txBody>
      </p:sp>
      <p:sp>
        <p:nvSpPr>
          <p:cNvPr id="19" name="Segnaposto piè di pagina 18"/>
          <p:cNvSpPr>
            <a:spLocks noGrp="1"/>
          </p:cNvSpPr>
          <p:nvPr>
            <p:ph type="ftr" sz="quarter" idx="11"/>
          </p:nvPr>
        </p:nvSpPr>
        <p:spPr/>
        <p:txBody>
          <a:bodyPr/>
          <a:lstStyle/>
          <a:p>
            <a:r>
              <a:rPr lang="en-US"/>
              <a:t>
              </a:t>
            </a:r>
            <a:endParaRPr lang="en-US" dirty="0"/>
          </a:p>
        </p:txBody>
      </p:sp>
      <p:sp>
        <p:nvSpPr>
          <p:cNvPr id="27" name="Segnaposto numero diapositiva 26"/>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46B0CFA-60BE-4A36-89D5-888F730591DE}" type="datetime1">
              <a:rPr lang="en-US" smtClean="0"/>
              <a:pPr/>
              <a:t>1/19/2021</a:t>
            </a:fld>
            <a:endParaRPr lang="en-US" dirty="0"/>
          </a:p>
        </p:txBody>
      </p:sp>
      <p:sp>
        <p:nvSpPr>
          <p:cNvPr id="5" name="Segnaposto piè di pagina 4"/>
          <p:cNvSpPr>
            <a:spLocks noGrp="1"/>
          </p:cNvSpPr>
          <p:nvPr>
            <p:ph type="ftr" sz="quarter" idx="11"/>
          </p:nvPr>
        </p:nvSpPr>
        <p:spPr/>
        <p:txBody>
          <a:bodyPr/>
          <a:lstStyle/>
          <a:p>
            <a:r>
              <a:rPr lang="en-US"/>
              <a:t>
              </a:t>
            </a:r>
            <a:endParaRPr lang="en-US"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914402"/>
            <a:ext cx="27432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914402"/>
            <a:ext cx="80264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98ECC554-C3B3-4126-9B96-643378DBF295}" type="datetime1">
              <a:rPr lang="en-US" smtClean="0"/>
              <a:pPr/>
              <a:t>1/19/2021</a:t>
            </a:fld>
            <a:endParaRPr lang="en-US" dirty="0"/>
          </a:p>
        </p:txBody>
      </p:sp>
      <p:sp>
        <p:nvSpPr>
          <p:cNvPr id="5" name="Segnaposto piè di pagina 4"/>
          <p:cNvSpPr>
            <a:spLocks noGrp="1"/>
          </p:cNvSpPr>
          <p:nvPr>
            <p:ph type="ftr" sz="quarter" idx="11"/>
          </p:nvPr>
        </p:nvSpPr>
        <p:spPr/>
        <p:txBody>
          <a:bodyPr/>
          <a:lstStyle/>
          <a:p>
            <a:r>
              <a:rPr lang="en-US"/>
              <a:t>
              </a:t>
            </a:r>
            <a:endParaRPr lang="en-US"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60FA82F-2566-4CAC-B42C-6BE90B5B791D}" type="datetime1">
              <a:rPr lang="en-US" smtClean="0"/>
              <a:pPr/>
              <a:t>1/19/2021</a:t>
            </a:fld>
            <a:endParaRPr lang="en-US" dirty="0"/>
          </a:p>
        </p:txBody>
      </p:sp>
      <p:sp>
        <p:nvSpPr>
          <p:cNvPr id="5" name="Segnaposto piè di pagina 4"/>
          <p:cNvSpPr>
            <a:spLocks noGrp="1"/>
          </p:cNvSpPr>
          <p:nvPr>
            <p:ph type="ftr" sz="quarter" idx="11"/>
          </p:nvPr>
        </p:nvSpPr>
        <p:spPr/>
        <p:txBody>
          <a:bodyPr/>
          <a:lstStyle/>
          <a:p>
            <a:r>
              <a:rPr lang="en-US"/>
              <a:t>
              </a:t>
            </a:r>
            <a:endParaRPr lang="en-US"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7807A174-07D1-45F1-9EBD-53D792766F2F}" type="datetime1">
              <a:rPr lang="en-US" smtClean="0"/>
              <a:pPr/>
              <a:t>1/19/2021</a:t>
            </a:fld>
            <a:endParaRPr lang="en-US" dirty="0"/>
          </a:p>
        </p:txBody>
      </p:sp>
      <p:sp>
        <p:nvSpPr>
          <p:cNvPr id="5" name="Segnaposto piè di pagina 4"/>
          <p:cNvSpPr>
            <a:spLocks noGrp="1"/>
          </p:cNvSpPr>
          <p:nvPr>
            <p:ph type="ftr" sz="quarter" idx="11"/>
          </p:nvPr>
        </p:nvSpPr>
        <p:spPr/>
        <p:txBody>
          <a:bodyPr/>
          <a:lstStyle/>
          <a:p>
            <a:r>
              <a:rPr lang="en-US"/>
              <a:t>
              </a:t>
            </a:r>
            <a:endParaRPr lang="en-US"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86A10EA6-29E4-487A-A29F-216A9117D3B9}" type="datetime1">
              <a:rPr lang="en-US" smtClean="0"/>
              <a:pPr/>
              <a:t>1/19/2021</a:t>
            </a:fld>
            <a:endParaRPr lang="en-US" dirty="0"/>
          </a:p>
        </p:txBody>
      </p:sp>
      <p:sp>
        <p:nvSpPr>
          <p:cNvPr id="6" name="Segnaposto piè di pagina 5"/>
          <p:cNvSpPr>
            <a:spLocks noGrp="1"/>
          </p:cNvSpPr>
          <p:nvPr>
            <p:ph type="ftr" sz="quarter" idx="11"/>
          </p:nvPr>
        </p:nvSpPr>
        <p:spPr/>
        <p:txBody>
          <a:bodyPr/>
          <a:lstStyle/>
          <a:p>
            <a:r>
              <a:rPr lang="en-US"/>
              <a:t>
              </a:t>
            </a:r>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076D3F5C-7C14-4F97-B4D9-ACD88F0A093E}" type="datetime1">
              <a:rPr lang="en-US" smtClean="0"/>
              <a:pPr/>
              <a:t>1/19/2021</a:t>
            </a:fld>
            <a:endParaRPr lang="en-US" dirty="0"/>
          </a:p>
        </p:txBody>
      </p:sp>
      <p:sp>
        <p:nvSpPr>
          <p:cNvPr id="8" name="Segnaposto piè di pagina 7"/>
          <p:cNvSpPr>
            <a:spLocks noGrp="1"/>
          </p:cNvSpPr>
          <p:nvPr>
            <p:ph type="ftr" sz="quarter" idx="11"/>
          </p:nvPr>
        </p:nvSpPr>
        <p:spPr/>
        <p:txBody>
          <a:bodyPr/>
          <a:lstStyle/>
          <a:p>
            <a:r>
              <a:rPr lang="en-US"/>
              <a:t>
              </a:t>
            </a:r>
            <a:endParaRPr lang="en-US" dirty="0"/>
          </a:p>
        </p:txBody>
      </p:sp>
      <p:sp>
        <p:nvSpPr>
          <p:cNvPr id="9" name="Segnaposto numero diapositiva 8"/>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B08531B2-A62A-44A0-9711-94398193E0FE}" type="datetime1">
              <a:rPr lang="en-US" smtClean="0"/>
              <a:pPr/>
              <a:t>1/19/2021</a:t>
            </a:fld>
            <a:endParaRPr lang="en-US" dirty="0"/>
          </a:p>
        </p:txBody>
      </p:sp>
      <p:sp>
        <p:nvSpPr>
          <p:cNvPr id="4" name="Segnaposto piè di pagina 3"/>
          <p:cNvSpPr>
            <a:spLocks noGrp="1"/>
          </p:cNvSpPr>
          <p:nvPr>
            <p:ph type="ftr" sz="quarter" idx="11"/>
          </p:nvPr>
        </p:nvSpPr>
        <p:spPr/>
        <p:txBody>
          <a:bodyPr/>
          <a:lstStyle/>
          <a:p>
            <a:r>
              <a:rPr lang="en-US"/>
              <a:t>
              </a:t>
            </a:r>
            <a:endParaRPr lang="en-US" dirty="0"/>
          </a:p>
        </p:txBody>
      </p:sp>
      <p:sp>
        <p:nvSpPr>
          <p:cNvPr id="5" name="Segnaposto numero diapositiva 4"/>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A2106C-8EF3-4310-BD29-B62F135C207D}" type="datetime1">
              <a:rPr lang="en-US" smtClean="0"/>
              <a:pPr/>
              <a:t>1/19/2021</a:t>
            </a:fld>
            <a:endParaRPr lang="en-US" dirty="0"/>
          </a:p>
        </p:txBody>
      </p:sp>
      <p:sp>
        <p:nvSpPr>
          <p:cNvPr id="3" name="Segnaposto piè di pagina 2"/>
          <p:cNvSpPr>
            <a:spLocks noGrp="1"/>
          </p:cNvSpPr>
          <p:nvPr>
            <p:ph type="ftr" sz="quarter" idx="11"/>
          </p:nvPr>
        </p:nvSpPr>
        <p:spPr/>
        <p:txBody>
          <a:bodyPr/>
          <a:lstStyle/>
          <a:p>
            <a:r>
              <a:rPr lang="en-US"/>
              <a:t>
              </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575A438A-17EE-41DA-B5DF-39F5652CF3E5}" type="datetime1">
              <a:rPr lang="en-US" smtClean="0"/>
              <a:pPr/>
              <a:t>1/19/2021</a:t>
            </a:fld>
            <a:endParaRPr lang="en-US" dirty="0"/>
          </a:p>
        </p:txBody>
      </p:sp>
      <p:sp>
        <p:nvSpPr>
          <p:cNvPr id="6" name="Segnaposto piè di pagina 5"/>
          <p:cNvSpPr>
            <a:spLocks noGrp="1"/>
          </p:cNvSpPr>
          <p:nvPr>
            <p:ph type="ftr" sz="quarter" idx="11"/>
          </p:nvPr>
        </p:nvSpPr>
        <p:spPr/>
        <p:txBody>
          <a:bodyPr/>
          <a:lstStyle/>
          <a:p>
            <a:r>
              <a:rPr lang="en-US"/>
              <a:t>
              </a:t>
            </a:r>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BBFACFA1-7DCD-4F02-9F50-3205C662ABD2}" type="datetime1">
              <a:rPr lang="en-US" smtClean="0"/>
              <a:pPr/>
              <a:t>1/19/2021</a:t>
            </a:fld>
            <a:endParaRPr lang="en-US" dirty="0"/>
          </a:p>
        </p:txBody>
      </p:sp>
      <p:sp>
        <p:nvSpPr>
          <p:cNvPr id="6" name="Segnaposto piè di pagina 5"/>
          <p:cNvSpPr>
            <a:spLocks noGrp="1"/>
          </p:cNvSpPr>
          <p:nvPr>
            <p:ph type="ftr" sz="quarter" idx="11"/>
          </p:nvPr>
        </p:nvSpPr>
        <p:spPr/>
        <p:txBody>
          <a:bodyPr/>
          <a:lstStyle/>
          <a:p>
            <a:r>
              <a:rPr lang="en-US"/>
              <a:t>
              </a:t>
            </a:r>
            <a:endParaRPr lang="en-US" dirty="0"/>
          </a:p>
        </p:txBody>
      </p:sp>
      <p:sp>
        <p:nvSpPr>
          <p:cNvPr id="7" name="Segnaposto numero diapositiva 6"/>
          <p:cNvSpPr>
            <a:spLocks noGrp="1"/>
          </p:cNvSpPr>
          <p:nvPr>
            <p:ph type="sldNum" sz="quarter" idx="12"/>
          </p:nvPr>
        </p:nvSpPr>
        <p:spPr>
          <a:xfrm>
            <a:off x="10769600" y="6356351"/>
            <a:ext cx="812800" cy="365125"/>
          </a:xfrm>
        </p:spPr>
        <p:txBody>
          <a:bodyPr/>
          <a:lstStyle/>
          <a:p>
            <a:fld id="{6D22F896-40B5-4ADD-8801-0D06FADFA095}" type="slidenum">
              <a:rPr lang="en-US" smtClean="0"/>
              <a:pPr/>
              <a:t>‹N›</a:t>
            </a:fld>
            <a:endParaRPr lang="en-US" dirty="0"/>
          </a:p>
        </p:txBody>
      </p:sp>
      <p:sp>
        <p:nvSpPr>
          <p:cNvPr id="3" name="Segnaposto immagin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E9FD75-714A-4E01-816C-80508A6CC6A0}" type="datetime1">
              <a:rPr lang="en-US" smtClean="0"/>
              <a:pPr/>
              <a:t>1/19/2021</a:t>
            </a:fld>
            <a:endParaRPr lang="en-US" dirty="0"/>
          </a:p>
        </p:txBody>
      </p:sp>
      <p:sp>
        <p:nvSpPr>
          <p:cNvPr id="22" name="Segnaposto piè di pagina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
              </a:t>
            </a:r>
            <a:endParaRPr lang="en-US" dirty="0"/>
          </a:p>
        </p:txBody>
      </p:sp>
      <p:sp>
        <p:nvSpPr>
          <p:cNvPr id="18" name="Segnaposto numero diapositiva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2F896-40B5-4ADD-8801-0D06FADFA095}" type="slidenum">
              <a:rPr lang="en-US" smtClean="0"/>
              <a:pPr/>
              <a:t>‹N›</a:t>
            </a:fld>
            <a:endParaRPr lang="en-US" dirty="0"/>
          </a:p>
        </p:txBody>
      </p:sp>
      <p:grpSp>
        <p:nvGrpSpPr>
          <p:cNvPr id="2" name="Gruppo 1"/>
          <p:cNvGrpSpPr/>
          <p:nvPr/>
        </p:nvGrpSpPr>
        <p:grpSpPr>
          <a:xfrm>
            <a:off x="-25356" y="202408"/>
            <a:ext cx="12240731"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50000" r="-50000"/>
          </a:stretch>
        </a:blipFill>
        <a:effectLst/>
      </p:bgPr>
    </p:bg>
    <p:spTree>
      <p:nvGrpSpPr>
        <p:cNvPr id="1" name=""/>
        <p:cNvGrpSpPr/>
        <p:nvPr/>
      </p:nvGrpSpPr>
      <p:grpSpPr>
        <a:xfrm>
          <a:off x="0" y="0"/>
          <a:ext cx="0" cy="0"/>
          <a:chOff x="0" y="0"/>
          <a:chExt cx="0" cy="0"/>
        </a:xfrm>
      </p:grpSpPr>
      <p:pic>
        <p:nvPicPr>
          <p:cNvPr id="10" name="Immagine 9" descr="Immagine.png"/>
          <p:cNvPicPr>
            <a:picLocks noChangeAspect="1"/>
          </p:cNvPicPr>
          <p:nvPr/>
        </p:nvPicPr>
        <p:blipFill>
          <a:blip r:embed="rId3"/>
          <a:stretch>
            <a:fillRect/>
          </a:stretch>
        </p:blipFill>
        <p:spPr>
          <a:xfrm>
            <a:off x="0" y="3226526"/>
            <a:ext cx="12200213" cy="3631474"/>
          </a:xfrm>
          <a:prstGeom prst="rect">
            <a:avLst/>
          </a:prstGeom>
          <a:ln>
            <a:noFill/>
          </a:ln>
          <a:effectLst>
            <a:softEdge rad="112500"/>
          </a:effectLst>
        </p:spPr>
      </p:pic>
      <p:pic>
        <p:nvPicPr>
          <p:cNvPr id="9" name="Immagine 8" descr="Immagine.png"/>
          <p:cNvPicPr>
            <a:picLocks noChangeAspect="1"/>
          </p:cNvPicPr>
          <p:nvPr/>
        </p:nvPicPr>
        <p:blipFill>
          <a:blip r:embed="rId3"/>
          <a:stretch>
            <a:fillRect/>
          </a:stretch>
        </p:blipFill>
        <p:spPr>
          <a:xfrm>
            <a:off x="0" y="0"/>
            <a:ext cx="12200213" cy="3631474"/>
          </a:xfrm>
          <a:prstGeom prst="rect">
            <a:avLst/>
          </a:prstGeom>
          <a:ln>
            <a:noFill/>
          </a:ln>
          <a:effectLst>
            <a:softEdge rad="112500"/>
          </a:effectLst>
        </p:spPr>
      </p:pic>
      <p:sp>
        <p:nvSpPr>
          <p:cNvPr id="3" name="Sottotitolo 2">
            <a:extLst>
              <a:ext uri="{FF2B5EF4-FFF2-40B4-BE49-F238E27FC236}">
                <a16:creationId xmlns:a16="http://schemas.microsoft.com/office/drawing/2014/main" id="{052AD9F4-FEC7-4F14-98A6-E18113013AF8}"/>
              </a:ext>
            </a:extLst>
          </p:cNvPr>
          <p:cNvSpPr>
            <a:spLocks noGrp="1"/>
          </p:cNvSpPr>
          <p:nvPr>
            <p:ph type="subTitle" idx="1"/>
          </p:nvPr>
        </p:nvSpPr>
        <p:spPr>
          <a:xfrm>
            <a:off x="0" y="3138715"/>
            <a:ext cx="12192000" cy="1172028"/>
          </a:xfrm>
        </p:spPr>
        <p:txBody>
          <a:bodyPr/>
          <a:lstStyle/>
          <a:p>
            <a:endParaRPr lang="it-IT" dirty="0"/>
          </a:p>
        </p:txBody>
      </p:sp>
      <p:sp>
        <p:nvSpPr>
          <p:cNvPr id="12" name="Segnaposto numero diapositiva 11"/>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7" name="Immagine 6">
            <a:extLst>
              <a:ext uri="{FF2B5EF4-FFF2-40B4-BE49-F238E27FC236}">
                <a16:creationId xmlns:a16="http://schemas.microsoft.com/office/drawing/2014/main" id="{CD4FA6E7-C829-45A2-8B04-8478D2DD75FB}"/>
              </a:ext>
            </a:extLst>
          </p:cNvPr>
          <p:cNvPicPr>
            <a:picLocks noChangeAspect="1"/>
          </p:cNvPicPr>
          <p:nvPr/>
        </p:nvPicPr>
        <p:blipFill>
          <a:blip r:embed="rId4"/>
          <a:stretch>
            <a:fillRect/>
          </a:stretch>
        </p:blipFill>
        <p:spPr>
          <a:xfrm>
            <a:off x="474367" y="256598"/>
            <a:ext cx="1817111" cy="470449"/>
          </a:xfrm>
          <a:prstGeom prst="rect">
            <a:avLst/>
          </a:prstGeom>
        </p:spPr>
      </p:pic>
      <p:sp>
        <p:nvSpPr>
          <p:cNvPr id="2" name="Elaborazione 1">
            <a:extLst>
              <a:ext uri="{FF2B5EF4-FFF2-40B4-BE49-F238E27FC236}">
                <a16:creationId xmlns:a16="http://schemas.microsoft.com/office/drawing/2014/main" id="{5BA7045B-D2A1-4F44-9746-5DBF8DAA83AE}"/>
              </a:ext>
            </a:extLst>
          </p:cNvPr>
          <p:cNvSpPr/>
          <p:nvPr/>
        </p:nvSpPr>
        <p:spPr>
          <a:xfrm>
            <a:off x="0" y="3139062"/>
            <a:ext cx="12192000" cy="12594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0"/>
              </a:spcBef>
            </a:pPr>
            <a:r>
              <a:rPr lang="it-IT" sz="2400" b="1" spc="-10" dirty="0">
                <a:solidFill>
                  <a:schemeClr val="tx1"/>
                </a:solidFill>
                <a:latin typeface="+mj-lt"/>
                <a:cs typeface="Roboto"/>
              </a:rPr>
              <a:t>Assemblea dei Soci</a:t>
            </a:r>
          </a:p>
          <a:p>
            <a:pPr marL="12700" algn="ctr">
              <a:lnSpc>
                <a:spcPct val="100000"/>
              </a:lnSpc>
              <a:spcBef>
                <a:spcPts val="100"/>
              </a:spcBef>
            </a:pPr>
            <a:r>
              <a:rPr lang="it-IT" sz="2400" b="1" spc="-10" dirty="0">
                <a:solidFill>
                  <a:schemeClr val="tx1"/>
                </a:solidFill>
                <a:latin typeface="+mj-lt"/>
                <a:cs typeface="Roboto Condensed"/>
              </a:rPr>
              <a:t>19 gennaio 2021 -  ore 10.00</a:t>
            </a:r>
            <a:endParaRPr lang="it-IT" sz="2400" dirty="0">
              <a:solidFill>
                <a:schemeClr val="tx1"/>
              </a:solidFill>
              <a:latin typeface="+mj-lt"/>
              <a:cs typeface="Roboto Condensed"/>
            </a:endParaRPr>
          </a:p>
        </p:txBody>
      </p:sp>
      <p:sp>
        <p:nvSpPr>
          <p:cNvPr id="8" name="CasellaDiTesto 7"/>
          <p:cNvSpPr txBox="1"/>
          <p:nvPr/>
        </p:nvSpPr>
        <p:spPr>
          <a:xfrm>
            <a:off x="1382922" y="6262848"/>
            <a:ext cx="9326880" cy="338554"/>
          </a:xfrm>
          <a:prstGeom prst="rect">
            <a:avLst/>
          </a:prstGeom>
          <a:noFill/>
        </p:spPr>
        <p:txBody>
          <a:bodyPr wrap="square" rtlCol="0">
            <a:spAutoFit/>
          </a:bodyPr>
          <a:lstStyle/>
          <a:p>
            <a:pPr algn="ctr"/>
            <a:r>
              <a:rPr lang="it-IT" sz="1600" b="1" dirty="0" err="1"/>
              <a:t>A.N.SAG</a:t>
            </a:r>
            <a:r>
              <a:rPr lang="it-IT" sz="1600" dirty="0"/>
              <a:t> -  Associazione Nazionale </a:t>
            </a:r>
            <a:r>
              <a:rPr lang="it-IT" sz="1600" dirty="0" err="1"/>
              <a:t>Sagomatori</a:t>
            </a:r>
            <a:r>
              <a:rPr lang="it-IT" sz="1600" dirty="0"/>
              <a:t>  - Via Brenta 13 – Roma 00198 – Tel 06 8555203</a:t>
            </a:r>
          </a:p>
        </p:txBody>
      </p:sp>
    </p:spTree>
    <p:extLst>
      <p:ext uri="{BB962C8B-B14F-4D97-AF65-F5344CB8AC3E}">
        <p14:creationId xmlns:p14="http://schemas.microsoft.com/office/powerpoint/2010/main" val="17900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230073" y="206631"/>
            <a:ext cx="7498161" cy="1058092"/>
          </a:xfrm>
        </p:spPr>
        <p:txBody>
          <a:bodyPr>
            <a:normAutofit/>
          </a:bodyPr>
          <a:lstStyle/>
          <a:p>
            <a:pPr algn="ctr"/>
            <a:r>
              <a:rPr lang="it-IT" sz="3600" b="1" dirty="0"/>
              <a:t>Progetti 2021</a:t>
            </a:r>
          </a:p>
          <a:p>
            <a:pPr algn="ctr"/>
            <a:endParaRPr lang="it-IT" sz="3600" b="1" dirty="0"/>
          </a:p>
          <a:p>
            <a:pPr algn="ctr"/>
            <a:endParaRPr lang="it-IT" sz="3600" b="1" dirty="0"/>
          </a:p>
          <a:p>
            <a:pPr algn="ctr"/>
            <a:endParaRPr lang="it-IT" sz="3600" b="1" dirty="0"/>
          </a:p>
          <a:p>
            <a:pPr algn="ctr"/>
            <a:endParaRPr lang="it-IT" sz="3600" b="1" dirty="0"/>
          </a:p>
          <a:p>
            <a:pPr algn="ctr"/>
            <a:endParaRPr lang="it-IT" sz="3600" b="1"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4" name="Immagine 3">
            <a:extLst>
              <a:ext uri="{FF2B5EF4-FFF2-40B4-BE49-F238E27FC236}">
                <a16:creationId xmlns:a16="http://schemas.microsoft.com/office/drawing/2014/main" id="{653CED96-F96E-4902-9A8B-D02DACA967A3}"/>
              </a:ext>
            </a:extLst>
          </p:cNvPr>
          <p:cNvPicPr>
            <a:picLocks noChangeAspect="1"/>
          </p:cNvPicPr>
          <p:nvPr/>
        </p:nvPicPr>
        <p:blipFill>
          <a:blip r:embed="rId2"/>
          <a:stretch>
            <a:fillRect/>
          </a:stretch>
        </p:blipFill>
        <p:spPr>
          <a:xfrm>
            <a:off x="229999" y="241027"/>
            <a:ext cx="1817111" cy="470449"/>
          </a:xfrm>
          <a:prstGeom prst="rect">
            <a:avLst/>
          </a:prstGeom>
        </p:spPr>
      </p:pic>
      <p:sp>
        <p:nvSpPr>
          <p:cNvPr id="8" name="Sottotitolo 2">
            <a:extLst>
              <a:ext uri="{FF2B5EF4-FFF2-40B4-BE49-F238E27FC236}">
                <a16:creationId xmlns:a16="http://schemas.microsoft.com/office/drawing/2014/main" id="{0E3A909F-2847-4754-9722-995409B9B754}"/>
              </a:ext>
            </a:extLst>
          </p:cNvPr>
          <p:cNvSpPr txBox="1">
            <a:spLocks/>
          </p:cNvSpPr>
          <p:nvPr/>
        </p:nvSpPr>
        <p:spPr>
          <a:xfrm>
            <a:off x="1406601" y="1256910"/>
            <a:ext cx="9709890" cy="4908759"/>
          </a:xfrm>
          <a:prstGeom prst="rect">
            <a:avLst/>
          </a:prstGeom>
        </p:spPr>
        <p:txBody>
          <a:bodyPr vert="horz" lIns="0" rIns="18288">
            <a:normAutofit fontScale="40000" lnSpcReduction="20000"/>
          </a:bodyPr>
          <a:lstStyle/>
          <a:p>
            <a:pPr marL="0" marR="45720" lvl="0" indent="0" algn="just" defTabSz="914400" rtl="0" eaLnBrk="1" fontAlgn="auto" latinLnBrk="0" hangingPunct="1">
              <a:lnSpc>
                <a:spcPct val="100000"/>
              </a:lnSpc>
              <a:spcBef>
                <a:spcPct val="20000"/>
              </a:spcBef>
              <a:spcAft>
                <a:spcPts val="600"/>
              </a:spcAft>
              <a:buClr>
                <a:schemeClr val="accent3"/>
              </a:buClr>
              <a:buSzPct val="95000"/>
              <a:buFont typeface="Wingdings" pitchFamily="2" charset="2"/>
              <a:buChar char="Ø"/>
              <a:tabLst/>
              <a:defRPr/>
            </a:pPr>
            <a:r>
              <a:rPr lang="it-IT" sz="6200" b="1" cap="small" dirty="0">
                <a:latin typeface="+mj-lt"/>
              </a:rPr>
              <a:t>Codice </a:t>
            </a:r>
            <a:r>
              <a:rPr lang="it-IT" sz="6200" b="1" cap="small" dirty="0" err="1">
                <a:latin typeface="+mj-lt"/>
              </a:rPr>
              <a:t>Ateco</a:t>
            </a:r>
            <a:r>
              <a:rPr lang="it-IT" sz="6200" b="1" cap="small" dirty="0">
                <a:latin typeface="+mj-lt"/>
              </a:rPr>
              <a:t> specifico</a:t>
            </a:r>
          </a:p>
          <a:p>
            <a:pPr marR="45720" lvl="0" algn="just" defTabSz="914400">
              <a:spcBef>
                <a:spcPct val="20000"/>
              </a:spcBef>
              <a:spcAft>
                <a:spcPts val="600"/>
              </a:spcAft>
              <a:buClr>
                <a:schemeClr val="accent3"/>
              </a:buClr>
              <a:buSzPct val="95000"/>
              <a:buFont typeface="Wingdings" pitchFamily="2" charset="2"/>
              <a:buChar char="Ø"/>
            </a:pPr>
            <a:r>
              <a:rPr lang="it-IT" sz="6200" b="1" cap="small" dirty="0">
                <a:latin typeface="+mj-lt"/>
              </a:rPr>
              <a:t>Corso on </a:t>
            </a:r>
            <a:r>
              <a:rPr lang="it-IT" sz="6200" b="1" cap="small" dirty="0" err="1">
                <a:latin typeface="+mj-lt"/>
              </a:rPr>
              <a:t>line</a:t>
            </a:r>
            <a:r>
              <a:rPr lang="it-IT" sz="6200" b="1" cap="small" dirty="0">
                <a:latin typeface="+mj-lt"/>
              </a:rPr>
              <a:t> per la figura del “Direttore tecnico di stabilimento”</a:t>
            </a:r>
          </a:p>
          <a:p>
            <a:pPr marR="45720" lvl="0" algn="just" defTabSz="914400">
              <a:spcBef>
                <a:spcPct val="20000"/>
              </a:spcBef>
              <a:spcAft>
                <a:spcPts val="600"/>
              </a:spcAft>
              <a:buClr>
                <a:schemeClr val="accent3"/>
              </a:buClr>
              <a:buSzPct val="95000"/>
              <a:buFont typeface="Wingdings" pitchFamily="2" charset="2"/>
              <a:buChar char="Ø"/>
            </a:pPr>
            <a:r>
              <a:rPr lang="it-IT" sz="6200" b="1" cap="small" dirty="0">
                <a:latin typeface="+mj-lt"/>
              </a:rPr>
              <a:t>Realizzazione e pubblicazione di un “Manualetto tecnico” della </a:t>
            </a:r>
            <a:r>
              <a:rPr lang="it-IT" sz="6200" b="1" cap="small" dirty="0" err="1">
                <a:latin typeface="+mj-lt"/>
              </a:rPr>
              <a:t>presagomatura</a:t>
            </a:r>
            <a:endParaRPr lang="it-IT" sz="6200" b="1" cap="small" dirty="0">
              <a:latin typeface="+mj-lt"/>
            </a:endParaRPr>
          </a:p>
          <a:p>
            <a:pPr marR="45720" lvl="0" algn="just" defTabSz="914400">
              <a:spcBef>
                <a:spcPct val="20000"/>
              </a:spcBef>
              <a:spcAft>
                <a:spcPts val="600"/>
              </a:spcAft>
              <a:buClr>
                <a:schemeClr val="accent3"/>
              </a:buClr>
              <a:buSzPct val="95000"/>
              <a:buFont typeface="Wingdings" pitchFamily="2" charset="2"/>
              <a:buChar char="Ø"/>
            </a:pPr>
            <a:r>
              <a:rPr lang="it-IT" sz="6200" b="1" cap="small" dirty="0">
                <a:latin typeface="+mj-lt"/>
              </a:rPr>
              <a:t>Adesione a </a:t>
            </a:r>
            <a:r>
              <a:rPr lang="it-IT" sz="6200" b="1" cap="small" dirty="0" err="1">
                <a:latin typeface="+mj-lt"/>
              </a:rPr>
              <a:t>Unsider</a:t>
            </a:r>
            <a:r>
              <a:rPr lang="it-IT" sz="6200" b="1" cap="small" dirty="0">
                <a:latin typeface="+mj-lt"/>
              </a:rPr>
              <a:t> (</a:t>
            </a:r>
            <a:r>
              <a:rPr lang="it-IT" sz="6200" b="1" i="1" cap="small" dirty="0">
                <a:latin typeface="+mj-lt"/>
              </a:rPr>
              <a:t>Ente Italiano Federato all’UNI) </a:t>
            </a:r>
            <a:r>
              <a:rPr lang="it-IT" sz="6200" b="1" cap="small" dirty="0">
                <a:latin typeface="+mj-lt"/>
              </a:rPr>
              <a:t>incaricato di svolgere attività di </a:t>
            </a:r>
            <a:r>
              <a:rPr lang="it-IT" sz="6200" b="1" cap="small" dirty="0" err="1">
                <a:latin typeface="+mj-lt"/>
              </a:rPr>
              <a:t>normazione</a:t>
            </a:r>
            <a:r>
              <a:rPr lang="it-IT" sz="6200" b="1" cap="small" dirty="0">
                <a:latin typeface="+mj-lt"/>
              </a:rPr>
              <a:t> per il settore siderurgico </a:t>
            </a:r>
          </a:p>
          <a:p>
            <a:pPr marR="45720" lvl="0" algn="just" defTabSz="914400">
              <a:spcBef>
                <a:spcPct val="20000"/>
              </a:spcBef>
              <a:spcAft>
                <a:spcPts val="600"/>
              </a:spcAft>
              <a:buClr>
                <a:schemeClr val="accent3"/>
              </a:buClr>
              <a:buSzPct val="95000"/>
              <a:buFont typeface="Wingdings" pitchFamily="2" charset="2"/>
              <a:buChar char="Ø"/>
            </a:pPr>
            <a:r>
              <a:rPr lang="it-IT" sz="6200" b="1" cap="small" dirty="0">
                <a:latin typeface="+mj-lt"/>
              </a:rPr>
              <a:t>Adesione ad </a:t>
            </a:r>
            <a:r>
              <a:rPr lang="it-IT" sz="6200" b="1" cap="small" dirty="0" err="1">
                <a:latin typeface="+mj-lt"/>
              </a:rPr>
              <a:t>assobim</a:t>
            </a:r>
            <a:r>
              <a:rPr lang="it-IT" sz="6200" b="1" cap="small" dirty="0">
                <a:latin typeface="+mj-lt"/>
              </a:rPr>
              <a:t> (</a:t>
            </a:r>
            <a:r>
              <a:rPr lang="it-IT" sz="6200" cap="small" dirty="0">
                <a:latin typeface="+mj-lt"/>
              </a:rPr>
              <a:t> </a:t>
            </a:r>
            <a:r>
              <a:rPr lang="it-IT" sz="6200" i="1" cap="small" dirty="0">
                <a:latin typeface="+mj-lt"/>
              </a:rPr>
              <a:t>l’associazione che nasce con lo scopo di dare rappresentatività alla filiera “tecnologica” del Building Information </a:t>
            </a:r>
            <a:r>
              <a:rPr lang="it-IT" sz="6200" i="1" cap="small" dirty="0" err="1">
                <a:latin typeface="+mj-lt"/>
              </a:rPr>
              <a:t>Modeling</a:t>
            </a:r>
            <a:r>
              <a:rPr lang="it-IT" sz="6200" i="1" cap="small" dirty="0">
                <a:latin typeface="+mj-lt"/>
              </a:rPr>
              <a:t>)</a:t>
            </a:r>
          </a:p>
          <a:p>
            <a:pPr marR="45720" lvl="0" algn="just" defTabSz="914400">
              <a:spcBef>
                <a:spcPct val="20000"/>
              </a:spcBef>
              <a:spcAft>
                <a:spcPts val="600"/>
              </a:spcAft>
              <a:buClr>
                <a:schemeClr val="accent3"/>
              </a:buClr>
              <a:buSzPct val="95000"/>
              <a:buFont typeface="Wingdings" pitchFamily="2" charset="2"/>
              <a:buChar char="Ø"/>
            </a:pPr>
            <a:r>
              <a:rPr lang="it-IT" sz="6200" b="1" cap="small" dirty="0">
                <a:latin typeface="+mj-lt"/>
              </a:rPr>
              <a:t>Organizzazione Convegni/Seminari  tecnici presso </a:t>
            </a:r>
            <a:r>
              <a:rPr lang="it-IT" sz="6200" b="1" cap="small" dirty="0" err="1">
                <a:latin typeface="+mj-lt"/>
              </a:rPr>
              <a:t>Mep</a:t>
            </a:r>
            <a:r>
              <a:rPr lang="it-IT" sz="6200" b="1" cap="small" dirty="0">
                <a:latin typeface="+mj-lt"/>
              </a:rPr>
              <a:t>/</a:t>
            </a:r>
            <a:r>
              <a:rPr lang="it-IT" sz="6200" b="1" cap="small" dirty="0" err="1">
                <a:latin typeface="+mj-lt"/>
              </a:rPr>
              <a:t>Oscam</a:t>
            </a:r>
            <a:r>
              <a:rPr lang="it-IT" sz="6200" b="1" cap="small" dirty="0">
                <a:latin typeface="+mj-lt"/>
              </a:rPr>
              <a:t>   e progress (da definire)  - nella seconda metà dell’anno 2021</a:t>
            </a:r>
          </a:p>
          <a:p>
            <a:pPr marR="45720" lvl="0" algn="just" defTabSz="914400">
              <a:spcBef>
                <a:spcPct val="20000"/>
              </a:spcBef>
              <a:spcAft>
                <a:spcPts val="600"/>
              </a:spcAft>
              <a:buClr>
                <a:schemeClr val="accent3"/>
              </a:buClr>
              <a:buSzPct val="95000"/>
              <a:buFont typeface="Wingdings" pitchFamily="2" charset="2"/>
              <a:buChar char="Ø"/>
            </a:pPr>
            <a:r>
              <a:rPr lang="it-IT" sz="6200" b="1" cap="small" dirty="0">
                <a:latin typeface="+mj-lt"/>
              </a:rPr>
              <a:t>partecipazione alla Fiera </a:t>
            </a:r>
            <a:r>
              <a:rPr lang="it-IT" sz="6200" b="1" cap="small" dirty="0" err="1">
                <a:latin typeface="+mj-lt"/>
              </a:rPr>
              <a:t>Gis</a:t>
            </a:r>
            <a:r>
              <a:rPr lang="it-IT" sz="6200" b="1" cap="small" dirty="0">
                <a:latin typeface="+mj-lt"/>
              </a:rPr>
              <a:t> 2022 - Piacenza 22-27 ottobre 2022</a:t>
            </a:r>
            <a:endParaRPr kumimoji="0" lang="it-IT" sz="6200" b="1" i="0" u="none" strike="noStrike" kern="1200" cap="none" spc="0" normalizeH="0" baseline="0" noProof="0" dirty="0">
              <a:ln>
                <a:noFill/>
              </a:ln>
              <a:effectLst/>
              <a:uLnTx/>
              <a:uFillTx/>
              <a:latin typeface="+mj-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5963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230073" y="206631"/>
            <a:ext cx="7498161" cy="1058092"/>
          </a:xfrm>
        </p:spPr>
        <p:txBody>
          <a:bodyPr>
            <a:normAutofit/>
          </a:bodyPr>
          <a:lstStyle/>
          <a:p>
            <a:pPr algn="ctr"/>
            <a:r>
              <a:rPr lang="it-IT" sz="3600" b="1" dirty="0"/>
              <a:t>Convenzioni per i Soci</a:t>
            </a:r>
          </a:p>
          <a:p>
            <a:pPr algn="ctr"/>
            <a:endParaRPr lang="it-IT" sz="3600" b="1" dirty="0"/>
          </a:p>
          <a:p>
            <a:pPr algn="ctr"/>
            <a:endParaRPr lang="it-IT" sz="3600" b="1" dirty="0"/>
          </a:p>
          <a:p>
            <a:pPr algn="ctr"/>
            <a:endParaRPr lang="it-IT" sz="3600" b="1" dirty="0"/>
          </a:p>
          <a:p>
            <a:pPr algn="ctr"/>
            <a:endParaRPr lang="it-IT" sz="3600" b="1" dirty="0"/>
          </a:p>
          <a:p>
            <a:pPr algn="ctr"/>
            <a:endParaRPr lang="it-IT" sz="3600" b="1"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4" name="Immagine 3">
            <a:extLst>
              <a:ext uri="{FF2B5EF4-FFF2-40B4-BE49-F238E27FC236}">
                <a16:creationId xmlns:a16="http://schemas.microsoft.com/office/drawing/2014/main" id="{653CED96-F96E-4902-9A8B-D02DACA967A3}"/>
              </a:ext>
            </a:extLst>
          </p:cNvPr>
          <p:cNvPicPr>
            <a:picLocks noChangeAspect="1"/>
          </p:cNvPicPr>
          <p:nvPr/>
        </p:nvPicPr>
        <p:blipFill>
          <a:blip r:embed="rId2"/>
          <a:stretch>
            <a:fillRect/>
          </a:stretch>
        </p:blipFill>
        <p:spPr>
          <a:xfrm>
            <a:off x="229999" y="241027"/>
            <a:ext cx="1817111" cy="470449"/>
          </a:xfrm>
          <a:prstGeom prst="rect">
            <a:avLst/>
          </a:prstGeom>
        </p:spPr>
      </p:pic>
      <p:sp>
        <p:nvSpPr>
          <p:cNvPr id="8" name="Sottotitolo 2">
            <a:extLst>
              <a:ext uri="{FF2B5EF4-FFF2-40B4-BE49-F238E27FC236}">
                <a16:creationId xmlns:a16="http://schemas.microsoft.com/office/drawing/2014/main" id="{0E3A909F-2847-4754-9722-995409B9B754}"/>
              </a:ext>
            </a:extLst>
          </p:cNvPr>
          <p:cNvSpPr txBox="1">
            <a:spLocks/>
          </p:cNvSpPr>
          <p:nvPr/>
        </p:nvSpPr>
        <p:spPr>
          <a:xfrm>
            <a:off x="1290222" y="2320940"/>
            <a:ext cx="9709890" cy="2813768"/>
          </a:xfrm>
          <a:prstGeom prst="rect">
            <a:avLst/>
          </a:prstGeom>
        </p:spPr>
        <p:txBody>
          <a:bodyPr vert="horz" lIns="0" rIns="18288">
            <a:normAutofit fontScale="92500" lnSpcReduction="10000"/>
          </a:bodyPr>
          <a:lstStyle/>
          <a:p>
            <a:pPr marL="0" marR="45720" lvl="0" indent="0" defTabSz="914400" rtl="0" eaLnBrk="1" fontAlgn="auto" latinLnBrk="0" hangingPunct="1">
              <a:lnSpc>
                <a:spcPct val="100000"/>
              </a:lnSpc>
              <a:spcBef>
                <a:spcPct val="20000"/>
              </a:spcBef>
              <a:spcAft>
                <a:spcPts val="0"/>
              </a:spcAft>
              <a:buClr>
                <a:schemeClr val="accent3"/>
              </a:buClr>
              <a:buSzPct val="95000"/>
              <a:tabLst/>
              <a:defRPr/>
            </a:pPr>
            <a:r>
              <a:rPr lang="it-IT" sz="2600" b="1" cap="small" noProof="0" dirty="0">
                <a:latin typeface="+mj-lt"/>
              </a:rPr>
              <a:t>I soci </a:t>
            </a:r>
            <a:r>
              <a:rPr lang="it-IT" sz="2600" b="1" cap="small" noProof="0" dirty="0" err="1">
                <a:latin typeface="+mj-lt"/>
              </a:rPr>
              <a:t>ansag</a:t>
            </a:r>
            <a:r>
              <a:rPr lang="it-IT" sz="2600" b="1" cap="small" noProof="0" dirty="0">
                <a:latin typeface="+mj-lt"/>
              </a:rPr>
              <a:t> possono  usufruire di una serie di Convenzioni mese a disposizione dalla federazione </a:t>
            </a:r>
            <a:r>
              <a:rPr lang="it-IT" sz="2600" b="1" cap="small" noProof="0" dirty="0" err="1">
                <a:latin typeface="+mj-lt"/>
              </a:rPr>
              <a:t>finco</a:t>
            </a:r>
            <a:r>
              <a:rPr lang="it-IT" sz="2600" b="1" cap="small" noProof="0" dirty="0">
                <a:latin typeface="+mj-lt"/>
              </a:rPr>
              <a:t> a cui </a:t>
            </a:r>
            <a:r>
              <a:rPr lang="it-IT" sz="2600" b="1" cap="small" noProof="0" dirty="0" err="1">
                <a:latin typeface="+mj-lt"/>
              </a:rPr>
              <a:t>ansag</a:t>
            </a:r>
            <a:r>
              <a:rPr lang="it-IT" sz="2600" b="1" cap="small" noProof="0" dirty="0">
                <a:latin typeface="+mj-lt"/>
              </a:rPr>
              <a:t> aderisce e che troverete in allegato alla presente documentazione.</a:t>
            </a:r>
          </a:p>
          <a:p>
            <a:pPr marL="0" marR="45720" lvl="0" indent="0" defTabSz="914400" rtl="0" eaLnBrk="1" fontAlgn="auto" latinLnBrk="0" hangingPunct="1">
              <a:lnSpc>
                <a:spcPct val="100000"/>
              </a:lnSpc>
              <a:spcBef>
                <a:spcPct val="20000"/>
              </a:spcBef>
              <a:spcAft>
                <a:spcPts val="0"/>
              </a:spcAft>
              <a:buClr>
                <a:schemeClr val="accent3"/>
              </a:buClr>
              <a:buSzPct val="95000"/>
              <a:tabLst/>
              <a:defRPr/>
            </a:pPr>
            <a:endParaRPr lang="it-IT" sz="2600" b="1" cap="small" dirty="0">
              <a:latin typeface="+mj-lt"/>
            </a:endParaRPr>
          </a:p>
          <a:p>
            <a:pPr marL="0" marR="45720" lvl="0" indent="0" defTabSz="914400" rtl="0" eaLnBrk="1" fontAlgn="auto" latinLnBrk="0" hangingPunct="1">
              <a:lnSpc>
                <a:spcPct val="100000"/>
              </a:lnSpc>
              <a:spcBef>
                <a:spcPct val="20000"/>
              </a:spcBef>
              <a:spcAft>
                <a:spcPts val="0"/>
              </a:spcAft>
              <a:buClr>
                <a:schemeClr val="accent3"/>
              </a:buClr>
              <a:buSzPct val="95000"/>
              <a:tabLst/>
              <a:defRPr/>
            </a:pPr>
            <a:endParaRPr lang="it-IT" sz="2600" b="1" cap="small" noProof="0" dirty="0">
              <a:latin typeface="+mj-lt"/>
            </a:endParaRPr>
          </a:p>
          <a:p>
            <a:pPr marL="0" marR="45720" lvl="0" indent="0" defTabSz="914400" rtl="0" eaLnBrk="1" fontAlgn="auto" latinLnBrk="0" hangingPunct="1">
              <a:lnSpc>
                <a:spcPct val="100000"/>
              </a:lnSpc>
              <a:spcBef>
                <a:spcPct val="20000"/>
              </a:spcBef>
              <a:spcAft>
                <a:spcPts val="0"/>
              </a:spcAft>
              <a:buClr>
                <a:schemeClr val="accent3"/>
              </a:buClr>
              <a:buSzPct val="95000"/>
              <a:tabLst/>
              <a:defRPr/>
            </a:pPr>
            <a:r>
              <a:rPr lang="it-IT" sz="2600" b="1" cap="small" noProof="0" dirty="0">
                <a:latin typeface="+mj-lt"/>
              </a:rPr>
              <a:t>per tutte le informazioni potete contattare la dr.ssa </a:t>
            </a:r>
            <a:r>
              <a:rPr lang="it-IT" sz="2600" b="1" cap="small" noProof="0" dirty="0" err="1">
                <a:latin typeface="+mj-lt"/>
              </a:rPr>
              <a:t>anna</a:t>
            </a:r>
            <a:r>
              <a:rPr lang="it-IT" sz="2600" b="1" cap="small" noProof="0" dirty="0">
                <a:latin typeface="+mj-lt"/>
              </a:rPr>
              <a:t> danzi presso </a:t>
            </a:r>
            <a:r>
              <a:rPr lang="it-IT" sz="2600" b="1" cap="small" noProof="0" dirty="0" err="1">
                <a:latin typeface="+mj-lt"/>
              </a:rPr>
              <a:t>finco</a:t>
            </a:r>
            <a:r>
              <a:rPr lang="it-IT" sz="2600" b="1" cap="small" noProof="0" dirty="0">
                <a:latin typeface="+mj-lt"/>
              </a:rPr>
              <a:t> 06/8555203 oppure a.danzi@fincoweb.org).</a:t>
            </a:r>
            <a:endParaRPr kumimoji="0" lang="it-IT" sz="2600" b="1" i="0" u="none" strike="noStrike" kern="1200" cap="none" spc="0" normalizeH="0" baseline="0" noProof="0" dirty="0">
              <a:ln>
                <a:noFill/>
              </a:ln>
              <a:effectLst/>
              <a:uLnTx/>
              <a:uFillTx/>
              <a:latin typeface="+mj-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it-IT"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5963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png"/>
          <p:cNvPicPr>
            <a:picLocks noChangeAspect="1"/>
          </p:cNvPicPr>
          <p:nvPr/>
        </p:nvPicPr>
        <p:blipFill>
          <a:blip r:embed="rId2"/>
          <a:stretch>
            <a:fillRect/>
          </a:stretch>
        </p:blipFill>
        <p:spPr>
          <a:xfrm>
            <a:off x="0" y="0"/>
            <a:ext cx="12192000" cy="6858000"/>
          </a:xfrm>
          <a:prstGeom prst="rect">
            <a:avLst/>
          </a:prstGeom>
          <a:ln>
            <a:solidFill>
              <a:srgbClr val="0070C0"/>
            </a:solidFill>
          </a:ln>
          <a:effectLst>
            <a:softEdge rad="112500"/>
          </a:effectLst>
        </p:spPr>
      </p:pic>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7"/>
            <a:ext cx="9368444" cy="4703816"/>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416157" y="195943"/>
            <a:ext cx="7498161" cy="809896"/>
          </a:xfrm>
        </p:spPr>
        <p:txBody>
          <a:bodyPr>
            <a:normAutofit/>
          </a:bodyPr>
          <a:lstStyle/>
          <a:p>
            <a:pPr algn="ctr"/>
            <a:r>
              <a:rPr lang="it-IT" sz="3600" b="1" dirty="0"/>
              <a:t>Punti all’ordine del giorno</a:t>
            </a:r>
          </a:p>
        </p:txBody>
      </p:sp>
      <p:sp>
        <p:nvSpPr>
          <p:cNvPr id="9" name="Segnaposto numero diapositiva 8"/>
          <p:cNvSpPr>
            <a:spLocks noGrp="1"/>
          </p:cNvSpPr>
          <p:nvPr>
            <p:ph type="sldNum" sz="quarter" idx="12"/>
          </p:nvPr>
        </p:nvSpPr>
        <p:spPr/>
        <p:txBody>
          <a:bodyPr/>
          <a:lstStyle/>
          <a:p>
            <a:fld id="{6D22F896-40B5-4ADD-8801-0D06FADFA095}" type="slidenum">
              <a:rPr lang="en-US" smtClean="0"/>
              <a:pPr/>
              <a:t>2</a:t>
            </a:fld>
            <a:endParaRPr lang="en-US" dirty="0"/>
          </a:p>
        </p:txBody>
      </p:sp>
      <p:sp>
        <p:nvSpPr>
          <p:cNvPr id="8" name="object 9">
            <a:extLst>
              <a:ext uri="{FF2B5EF4-FFF2-40B4-BE49-F238E27FC236}">
                <a16:creationId xmlns:a16="http://schemas.microsoft.com/office/drawing/2014/main" id="{A0678DD4-33B2-4760-9916-27453F65FB93}"/>
              </a:ext>
            </a:extLst>
          </p:cNvPr>
          <p:cNvSpPr txBox="1"/>
          <p:nvPr/>
        </p:nvSpPr>
        <p:spPr>
          <a:xfrm>
            <a:off x="1471242" y="1624024"/>
            <a:ext cx="9212991" cy="4811574"/>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r>
              <a:rPr lang="it-IT" sz="3600" b="1" spc="-10" dirty="0">
                <a:latin typeface="+mj-lt"/>
                <a:cs typeface="Roboto"/>
              </a:rPr>
              <a:t>Relazione del Presidente Ansag</a:t>
            </a:r>
          </a:p>
          <a:p>
            <a:pPr marL="298450" indent="-285750">
              <a:lnSpc>
                <a:spcPct val="100000"/>
              </a:lnSpc>
              <a:spcBef>
                <a:spcPts val="100"/>
              </a:spcBef>
              <a:buFont typeface="Arial" panose="020B0604020202020204" pitchFamily="34" charset="0"/>
              <a:buChar char="•"/>
            </a:pPr>
            <a:r>
              <a:rPr lang="it-IT" sz="3600" b="1" spc="-10" dirty="0">
                <a:latin typeface="+mj-lt"/>
                <a:cs typeface="Roboto"/>
              </a:rPr>
              <a:t>Presentazione nuovo Direttore, Ing. Enrico Salvi</a:t>
            </a:r>
          </a:p>
          <a:p>
            <a:pPr marL="298450" indent="-285750">
              <a:lnSpc>
                <a:spcPct val="100000"/>
              </a:lnSpc>
              <a:spcBef>
                <a:spcPts val="100"/>
              </a:spcBef>
              <a:buFont typeface="Arial" panose="020B0604020202020204" pitchFamily="34" charset="0"/>
              <a:buChar char="•"/>
            </a:pPr>
            <a:r>
              <a:rPr lang="it-IT" sz="3600" b="1" spc="-10" dirty="0">
                <a:latin typeface="+mj-lt"/>
                <a:cs typeface="Roboto"/>
              </a:rPr>
              <a:t>Ipotesi budget 2021</a:t>
            </a:r>
          </a:p>
          <a:p>
            <a:pPr marL="298450" indent="-285750">
              <a:lnSpc>
                <a:spcPct val="100000"/>
              </a:lnSpc>
              <a:spcBef>
                <a:spcPts val="100"/>
              </a:spcBef>
              <a:buFont typeface="Arial" panose="020B0604020202020204" pitchFamily="34" charset="0"/>
              <a:buChar char="•"/>
            </a:pPr>
            <a:r>
              <a:rPr lang="it-IT" sz="3600" b="1" spc="-10" dirty="0">
                <a:latin typeface="+mj-lt"/>
                <a:cs typeface="Roboto"/>
              </a:rPr>
              <a:t>Progetti 2021</a:t>
            </a:r>
          </a:p>
          <a:p>
            <a:pPr marL="298450" indent="-285750">
              <a:lnSpc>
                <a:spcPct val="100000"/>
              </a:lnSpc>
              <a:spcBef>
                <a:spcPts val="100"/>
              </a:spcBef>
              <a:buFont typeface="Arial" panose="020B0604020202020204" pitchFamily="34" charset="0"/>
              <a:buChar char="•"/>
            </a:pPr>
            <a:r>
              <a:rPr lang="it-IT" sz="3600" b="1" spc="-10" dirty="0">
                <a:latin typeface="+mj-lt"/>
                <a:cs typeface="Roboto"/>
              </a:rPr>
              <a:t>Convenzioni riservate ai Soci </a:t>
            </a:r>
            <a:r>
              <a:rPr lang="it-IT" sz="3600" b="1" spc="-10" dirty="0" err="1">
                <a:latin typeface="+mj-lt"/>
                <a:cs typeface="Roboto"/>
              </a:rPr>
              <a:t>Ansag</a:t>
            </a:r>
            <a:r>
              <a:rPr lang="it-IT" sz="3600" b="1" spc="-10" dirty="0">
                <a:latin typeface="+mj-lt"/>
                <a:cs typeface="Roboto"/>
              </a:rPr>
              <a:t> attraverso FINCO</a:t>
            </a:r>
          </a:p>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Tree>
    <p:extLst>
      <p:ext uri="{BB962C8B-B14F-4D97-AF65-F5344CB8AC3E}">
        <p14:creationId xmlns:p14="http://schemas.microsoft.com/office/powerpoint/2010/main" val="305963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847898" y="1014153"/>
            <a:ext cx="10806546" cy="4987636"/>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46919" y="204257"/>
            <a:ext cx="7498161" cy="809896"/>
          </a:xfrm>
        </p:spPr>
        <p:txBody>
          <a:bodyPr>
            <a:normAutofit/>
          </a:bodyPr>
          <a:lstStyle/>
          <a:p>
            <a:pPr algn="ctr"/>
            <a:r>
              <a:rPr lang="it-IT" sz="3600" b="1" dirty="0"/>
              <a:t>Relazione del Presidente </a:t>
            </a:r>
          </a:p>
        </p:txBody>
      </p:sp>
      <p:sp>
        <p:nvSpPr>
          <p:cNvPr id="10" name="Segnaposto numero diapositiva 9"/>
          <p:cNvSpPr>
            <a:spLocks noGrp="1"/>
          </p:cNvSpPr>
          <p:nvPr>
            <p:ph type="sldNum" sz="quarter" idx="12"/>
          </p:nvPr>
        </p:nvSpPr>
        <p:spPr/>
        <p:txBody>
          <a:bodyPr/>
          <a:lstStyle/>
          <a:p>
            <a:fld id="{6D22F896-40B5-4ADD-8801-0D06FADFA095}" type="slidenum">
              <a:rPr lang="en-US" smtClean="0"/>
              <a:pPr/>
              <a:t>3</a:t>
            </a:fld>
            <a:endParaRPr lang="en-US" dirty="0"/>
          </a:p>
        </p:txBody>
      </p:sp>
      <p:sp>
        <p:nvSpPr>
          <p:cNvPr id="8" name="object 9">
            <a:extLst>
              <a:ext uri="{FF2B5EF4-FFF2-40B4-BE49-F238E27FC236}">
                <a16:creationId xmlns:a16="http://schemas.microsoft.com/office/drawing/2014/main" id="{A0678DD4-33B2-4760-9916-27453F65FB93}"/>
              </a:ext>
            </a:extLst>
          </p:cNvPr>
          <p:cNvSpPr txBox="1"/>
          <p:nvPr/>
        </p:nvSpPr>
        <p:spPr>
          <a:xfrm>
            <a:off x="1510430" y="1297453"/>
            <a:ext cx="9212991" cy="869469"/>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
        <p:nvSpPr>
          <p:cNvPr id="7" name="Rettangolo 6"/>
          <p:cNvSpPr/>
          <p:nvPr/>
        </p:nvSpPr>
        <p:spPr>
          <a:xfrm>
            <a:off x="1296064" y="1368715"/>
            <a:ext cx="10152609" cy="5016758"/>
          </a:xfrm>
          <a:prstGeom prst="rect">
            <a:avLst/>
          </a:prstGeom>
        </p:spPr>
        <p:txBody>
          <a:bodyPr wrap="square">
            <a:spAutoFit/>
          </a:bodyPr>
          <a:lstStyle/>
          <a:p>
            <a:pPr algn="just"/>
            <a:r>
              <a:rPr lang="it-IT" sz="2000" b="1" dirty="0">
                <a:latin typeface="+mj-lt"/>
              </a:rPr>
              <a:t>Cari Soci,</a:t>
            </a:r>
          </a:p>
          <a:p>
            <a:pPr algn="just"/>
            <a:r>
              <a:rPr lang="it-IT" sz="2000" b="1" dirty="0">
                <a:latin typeface="+mj-lt"/>
              </a:rPr>
              <a:t> </a:t>
            </a:r>
          </a:p>
          <a:p>
            <a:pPr algn="just"/>
            <a:r>
              <a:rPr lang="it-IT" sz="2000" b="1" dirty="0">
                <a:latin typeface="+mj-lt"/>
              </a:rPr>
              <a:t>abbiamo appena salutato un anno difficile e quello che ci aspetta non inizia con i migliori auspici.          </a:t>
            </a:r>
          </a:p>
          <a:p>
            <a:pPr algn="just"/>
            <a:r>
              <a:rPr lang="it-IT" sz="2000" b="1" dirty="0">
                <a:latin typeface="+mj-lt"/>
              </a:rPr>
              <a:t> </a:t>
            </a:r>
          </a:p>
          <a:p>
            <a:pPr algn="just"/>
            <a:r>
              <a:rPr lang="it-IT" sz="2000" b="1" dirty="0">
                <a:latin typeface="+mj-lt"/>
              </a:rPr>
              <a:t>Proprio per questo diventa ancora più importante stare insieme e cercare delle soluzioni condivise che possano facilitare la nostra attività.                 </a:t>
            </a:r>
          </a:p>
          <a:p>
            <a:pPr algn="just"/>
            <a:r>
              <a:rPr lang="it-IT" sz="2000" b="1" dirty="0">
                <a:latin typeface="+mj-lt"/>
              </a:rPr>
              <a:t> </a:t>
            </a:r>
          </a:p>
          <a:p>
            <a:pPr algn="just"/>
            <a:r>
              <a:rPr lang="it-IT" sz="2000" b="1" dirty="0">
                <a:latin typeface="+mj-lt"/>
              </a:rPr>
              <a:t>In questo senso è davvero importante supportare l’Associazione comprendendone il valore e l’utilità. </a:t>
            </a:r>
          </a:p>
          <a:p>
            <a:pPr algn="just"/>
            <a:r>
              <a:rPr lang="it-IT" sz="2000" b="1" dirty="0">
                <a:latin typeface="+mj-lt"/>
              </a:rPr>
              <a:t> </a:t>
            </a:r>
          </a:p>
          <a:p>
            <a:pPr algn="just"/>
            <a:r>
              <a:rPr lang="it-IT" sz="2000" b="1" dirty="0">
                <a:latin typeface="+mj-lt"/>
              </a:rPr>
              <a:t>E’ un classico che nelle situazioni di difficoltà l’associazionismo sia più considerato che in tempi tranquilli: non ci fu mai tanta compattezza associativa come durante l’ ultimo dell’autunno </a:t>
            </a:r>
            <a:r>
              <a:rPr lang="it-IT" sz="2000" b="1" dirty="0" err="1">
                <a:latin typeface="+mj-lt"/>
              </a:rPr>
              <a:t>caldo…</a:t>
            </a:r>
            <a:r>
              <a:rPr lang="it-IT" sz="2000" b="1" dirty="0">
                <a:latin typeface="+mj-lt"/>
              </a:rPr>
              <a:t> E non è un caso.               </a:t>
            </a:r>
          </a:p>
          <a:p>
            <a:pPr algn="just"/>
            <a:r>
              <a:rPr lang="it-IT" sz="2000" b="1" dirty="0">
                <a:latin typeface="+mj-lt"/>
              </a:rPr>
              <a:t> </a:t>
            </a:r>
          </a:p>
          <a:p>
            <a:pPr algn="just"/>
            <a:r>
              <a:rPr lang="it-IT" sz="2000" b="1" dirty="0">
                <a:latin typeface="+mj-lt"/>
              </a:rPr>
              <a:t>Quali i programmi principali per il prossimo anno? </a:t>
            </a:r>
          </a:p>
        </p:txBody>
      </p:sp>
    </p:spTree>
    <p:extLst>
      <p:ext uri="{BB962C8B-B14F-4D97-AF65-F5344CB8AC3E}">
        <p14:creationId xmlns:p14="http://schemas.microsoft.com/office/powerpoint/2010/main" val="305963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7"/>
            <a:ext cx="9368444" cy="4703816"/>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50842" y="0"/>
            <a:ext cx="7498161" cy="809896"/>
          </a:xfrm>
        </p:spPr>
        <p:txBody>
          <a:bodyPr>
            <a:normAutofit/>
          </a:bodyPr>
          <a:lstStyle/>
          <a:p>
            <a:pPr algn="ctr"/>
            <a:r>
              <a:rPr lang="it-IT" sz="3600" b="1" dirty="0"/>
              <a:t>….</a:t>
            </a:r>
          </a:p>
        </p:txBody>
      </p:sp>
      <p:sp>
        <p:nvSpPr>
          <p:cNvPr id="10" name="Segnaposto numero diapositiva 9"/>
          <p:cNvSpPr>
            <a:spLocks noGrp="1"/>
          </p:cNvSpPr>
          <p:nvPr>
            <p:ph type="sldNum" sz="quarter" idx="12"/>
          </p:nvPr>
        </p:nvSpPr>
        <p:spPr/>
        <p:txBody>
          <a:bodyPr/>
          <a:lstStyle/>
          <a:p>
            <a:fld id="{6D22F896-40B5-4ADD-8801-0D06FADFA095}" type="slidenum">
              <a:rPr lang="en-US" smtClean="0"/>
              <a:pPr/>
              <a:t>4</a:t>
            </a:fld>
            <a:endParaRPr lang="en-US" dirty="0"/>
          </a:p>
        </p:txBody>
      </p:sp>
      <p:sp>
        <p:nvSpPr>
          <p:cNvPr id="8" name="object 9">
            <a:extLst>
              <a:ext uri="{FF2B5EF4-FFF2-40B4-BE49-F238E27FC236}">
                <a16:creationId xmlns:a16="http://schemas.microsoft.com/office/drawing/2014/main" id="{A0678DD4-33B2-4760-9916-27453F65FB93}"/>
              </a:ext>
            </a:extLst>
          </p:cNvPr>
          <p:cNvSpPr txBox="1"/>
          <p:nvPr/>
        </p:nvSpPr>
        <p:spPr>
          <a:xfrm>
            <a:off x="1510430" y="1297453"/>
            <a:ext cx="9212991" cy="869469"/>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
        <p:nvSpPr>
          <p:cNvPr id="7" name="Rettangolo 6"/>
          <p:cNvSpPr/>
          <p:nvPr/>
        </p:nvSpPr>
        <p:spPr>
          <a:xfrm>
            <a:off x="1276861" y="809896"/>
            <a:ext cx="9797539" cy="5940088"/>
          </a:xfrm>
          <a:prstGeom prst="rect">
            <a:avLst/>
          </a:prstGeom>
        </p:spPr>
        <p:txBody>
          <a:bodyPr wrap="square">
            <a:spAutoFit/>
          </a:bodyPr>
          <a:lstStyle/>
          <a:p>
            <a:pPr algn="just"/>
            <a:r>
              <a:rPr lang="it-IT" sz="2000" b="1" dirty="0">
                <a:latin typeface="+mj-lt"/>
              </a:rPr>
              <a:t>Intanto è necessario che si continui  e che venga anzi potenziata l’azione di lobby a favore delle nostre aziende e del settore, non solo quello della </a:t>
            </a:r>
            <a:r>
              <a:rPr lang="it-IT" sz="2000" b="1" dirty="0" err="1">
                <a:latin typeface="+mj-lt"/>
              </a:rPr>
              <a:t>presagomatura</a:t>
            </a:r>
            <a:r>
              <a:rPr lang="it-IT" sz="2000" b="1" dirty="0">
                <a:latin typeface="+mj-lt"/>
              </a:rPr>
              <a:t> ma anche quello del cemento armato.</a:t>
            </a:r>
          </a:p>
          <a:p>
            <a:pPr algn="just"/>
            <a:r>
              <a:rPr lang="it-IT" sz="2000" b="1" dirty="0">
                <a:latin typeface="+mj-lt"/>
              </a:rPr>
              <a:t> </a:t>
            </a:r>
          </a:p>
          <a:p>
            <a:pPr algn="just"/>
            <a:r>
              <a:rPr lang="it-IT" sz="2000" b="1" dirty="0">
                <a:latin typeface="+mj-lt"/>
              </a:rPr>
              <a:t>Ma perché questa azione sia il più proficua possibile sono necessari alcuni presupposti: uno lo abbiamo, e cioè una Federazione  consolidata a cui appoggiarci per questo tipo di attività, ma ne mancano almeno altri due.  </a:t>
            </a:r>
          </a:p>
          <a:p>
            <a:pPr algn="just"/>
            <a:r>
              <a:rPr lang="it-IT" sz="2000" b="1" dirty="0">
                <a:latin typeface="+mj-lt"/>
              </a:rPr>
              <a:t> </a:t>
            </a:r>
          </a:p>
          <a:p>
            <a:pPr algn="just"/>
            <a:r>
              <a:rPr lang="it-IT" sz="2000" b="1" dirty="0">
                <a:latin typeface="+mj-lt"/>
              </a:rPr>
              <a:t>In particolare il peso di un settore è tanto maggiore quanto maggiore è il numero dei Soci: ecco perché è fondamentale un’azione di sviluppo associativo che deve seriamente vedere protagonisti i soci. “</a:t>
            </a:r>
            <a:r>
              <a:rPr lang="it-IT" sz="2000" b="1" i="1" dirty="0" err="1">
                <a:latin typeface="+mj-lt"/>
              </a:rPr>
              <a:t>Member</a:t>
            </a:r>
            <a:r>
              <a:rPr lang="it-IT" sz="2000" b="1" i="1" dirty="0">
                <a:latin typeface="+mj-lt"/>
              </a:rPr>
              <a:t> </a:t>
            </a:r>
            <a:r>
              <a:rPr lang="it-IT" sz="2000" b="1" i="1" dirty="0" err="1">
                <a:latin typeface="+mj-lt"/>
              </a:rPr>
              <a:t>get</a:t>
            </a:r>
            <a:r>
              <a:rPr lang="it-IT" sz="2000" b="1" i="1" dirty="0">
                <a:latin typeface="+mj-lt"/>
              </a:rPr>
              <a:t> </a:t>
            </a:r>
            <a:r>
              <a:rPr lang="it-IT" sz="2000" b="1" i="1" dirty="0" err="1">
                <a:latin typeface="+mj-lt"/>
              </a:rPr>
              <a:t>Member</a:t>
            </a:r>
            <a:r>
              <a:rPr lang="it-IT" sz="2000" b="1" dirty="0">
                <a:latin typeface="+mj-lt"/>
              </a:rPr>
              <a:t>“ deve diventare la nostra parola d’ordine. </a:t>
            </a:r>
          </a:p>
          <a:p>
            <a:pPr algn="just"/>
            <a:r>
              <a:rPr lang="it-IT" sz="2000" b="1" dirty="0">
                <a:latin typeface="+mj-lt"/>
              </a:rPr>
              <a:t>Se ciascuno di noi porta nel 2021 anche solo un altro collega, l’Associazione raddoppia, con ciò che ne consegue sia sotto il profilo dell’immagine che sotto quello economico.  </a:t>
            </a:r>
          </a:p>
          <a:p>
            <a:pPr algn="just"/>
            <a:endParaRPr lang="it-IT" sz="2000" b="1" dirty="0">
              <a:latin typeface="+mj-lt"/>
            </a:endParaRPr>
          </a:p>
          <a:p>
            <a:pPr algn="just"/>
            <a:r>
              <a:rPr lang="it-IT" sz="2000" b="1" dirty="0">
                <a:latin typeface="+mj-lt"/>
              </a:rPr>
              <a:t>Comunque l’Associazione deve operare indipendentemente dal  numero dei Soci e deve concentrarsi su quello che si può fare. </a:t>
            </a:r>
          </a:p>
          <a:p>
            <a:pPr algn="just"/>
            <a:r>
              <a:rPr lang="it-IT" sz="2000" b="1" dirty="0">
                <a:latin typeface="+mj-lt"/>
              </a:rPr>
              <a:t>Un altro aspetto fondamentale è quello di poter essere identificati come settore. </a:t>
            </a:r>
          </a:p>
          <a:p>
            <a:pPr algn="just"/>
            <a:r>
              <a:rPr lang="it-IT" sz="2000" b="1" dirty="0">
                <a:latin typeface="+mj-lt"/>
              </a:rPr>
              <a:t>In questo senso mi sto impegnando per vedere se riusciamo a conseguire un codice </a:t>
            </a:r>
            <a:r>
              <a:rPr lang="it-IT" sz="2000" b="1" dirty="0" err="1">
                <a:latin typeface="+mj-lt"/>
              </a:rPr>
              <a:t>Ateco</a:t>
            </a:r>
            <a:r>
              <a:rPr lang="it-IT" sz="2000" b="1" dirty="0">
                <a:latin typeface="+mj-lt"/>
              </a:rPr>
              <a:t> ad hoc.</a:t>
            </a:r>
          </a:p>
        </p:txBody>
      </p:sp>
    </p:spTree>
    <p:extLst>
      <p:ext uri="{BB962C8B-B14F-4D97-AF65-F5344CB8AC3E}">
        <p14:creationId xmlns:p14="http://schemas.microsoft.com/office/powerpoint/2010/main" val="305963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7"/>
            <a:ext cx="9368444" cy="4703816"/>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50842" y="0"/>
            <a:ext cx="7498161" cy="809896"/>
          </a:xfrm>
        </p:spPr>
        <p:txBody>
          <a:bodyPr>
            <a:normAutofit/>
          </a:bodyPr>
          <a:lstStyle/>
          <a:p>
            <a:pPr algn="ctr"/>
            <a:r>
              <a:rPr lang="it-IT" sz="3600" b="1" dirty="0"/>
              <a:t>….</a:t>
            </a:r>
          </a:p>
        </p:txBody>
      </p:sp>
      <p:sp>
        <p:nvSpPr>
          <p:cNvPr id="10" name="Segnaposto numero diapositiva 9"/>
          <p:cNvSpPr>
            <a:spLocks noGrp="1"/>
          </p:cNvSpPr>
          <p:nvPr>
            <p:ph type="sldNum" sz="quarter" idx="12"/>
          </p:nvPr>
        </p:nvSpPr>
        <p:spPr/>
        <p:txBody>
          <a:bodyPr/>
          <a:lstStyle/>
          <a:p>
            <a:fld id="{6D22F896-40B5-4ADD-8801-0D06FADFA095}" type="slidenum">
              <a:rPr lang="en-US" smtClean="0"/>
              <a:pPr/>
              <a:t>5</a:t>
            </a:fld>
            <a:endParaRPr lang="en-US" dirty="0"/>
          </a:p>
        </p:txBody>
      </p:sp>
      <p:sp>
        <p:nvSpPr>
          <p:cNvPr id="8" name="object 9">
            <a:extLst>
              <a:ext uri="{FF2B5EF4-FFF2-40B4-BE49-F238E27FC236}">
                <a16:creationId xmlns:a16="http://schemas.microsoft.com/office/drawing/2014/main" id="{A0678DD4-33B2-4760-9916-27453F65FB93}"/>
              </a:ext>
            </a:extLst>
          </p:cNvPr>
          <p:cNvSpPr txBox="1"/>
          <p:nvPr/>
        </p:nvSpPr>
        <p:spPr>
          <a:xfrm>
            <a:off x="1510430" y="1297453"/>
            <a:ext cx="9212991" cy="579646"/>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
        <p:nvSpPr>
          <p:cNvPr id="7" name="Rettangolo 6"/>
          <p:cNvSpPr/>
          <p:nvPr/>
        </p:nvSpPr>
        <p:spPr>
          <a:xfrm>
            <a:off x="1080655" y="1148260"/>
            <a:ext cx="10158152" cy="5601533"/>
          </a:xfrm>
          <a:prstGeom prst="rect">
            <a:avLst/>
          </a:prstGeom>
        </p:spPr>
        <p:txBody>
          <a:bodyPr wrap="square">
            <a:spAutoFit/>
          </a:bodyPr>
          <a:lstStyle/>
          <a:p>
            <a:pPr algn="just"/>
            <a:r>
              <a:rPr lang="it-IT" sz="2000" b="1" dirty="0">
                <a:latin typeface="+mj-lt"/>
              </a:rPr>
              <a:t>Ma importantissimi sono anche i programmi di tipo  “tecnico“ che ci riproponiamo di portare avanti con particolare riferimento al tema dei corsi per “Il  Direttore di Stabilimento”  e la realizzazione e successiva pubblicazione  di un </a:t>
            </a:r>
            <a:r>
              <a:rPr lang="it-IT" sz="2000" b="1" dirty="0" err="1">
                <a:latin typeface="+mj-lt"/>
              </a:rPr>
              <a:t>manualetto</a:t>
            </a:r>
            <a:r>
              <a:rPr lang="it-IT" sz="2000" b="1" dirty="0">
                <a:latin typeface="+mj-lt"/>
              </a:rPr>
              <a:t> tecnico.</a:t>
            </a:r>
          </a:p>
          <a:p>
            <a:pPr algn="just"/>
            <a:r>
              <a:rPr lang="it-IT" sz="2000" b="1" dirty="0">
                <a:latin typeface="+mj-lt"/>
              </a:rPr>
              <a:t> </a:t>
            </a:r>
          </a:p>
          <a:p>
            <a:pPr algn="just"/>
            <a:r>
              <a:rPr lang="it-IT" sz="2000" b="1" dirty="0">
                <a:latin typeface="+mj-lt"/>
              </a:rPr>
              <a:t>Sempre sotto il profilo tecnico, mia intenzione sarebbe aderire ad </a:t>
            </a:r>
            <a:r>
              <a:rPr lang="it-IT" sz="2000" b="1" dirty="0" err="1">
                <a:solidFill>
                  <a:srgbClr val="FF0000"/>
                </a:solidFill>
                <a:latin typeface="+mj-lt"/>
              </a:rPr>
              <a:t>Unsider</a:t>
            </a:r>
            <a:r>
              <a:rPr lang="it-IT" sz="2000" b="1" dirty="0">
                <a:solidFill>
                  <a:srgbClr val="FF0000"/>
                </a:solidFill>
                <a:latin typeface="+mj-lt"/>
              </a:rPr>
              <a:t> ed a </a:t>
            </a:r>
            <a:r>
              <a:rPr lang="it-IT" sz="2000" b="1" dirty="0" err="1">
                <a:solidFill>
                  <a:srgbClr val="FF0000"/>
                </a:solidFill>
                <a:latin typeface="+mj-lt"/>
              </a:rPr>
              <a:t>Assobim</a:t>
            </a:r>
            <a:r>
              <a:rPr lang="it-IT" sz="2000" b="1" dirty="0">
                <a:solidFill>
                  <a:srgbClr val="FF0000"/>
                </a:solidFill>
                <a:latin typeface="+mj-lt"/>
              </a:rPr>
              <a:t>  </a:t>
            </a:r>
            <a:r>
              <a:rPr lang="it-IT" sz="2000" b="1" dirty="0">
                <a:latin typeface="+mj-lt"/>
              </a:rPr>
              <a:t>per le informazioni che potremmo ottenerne.</a:t>
            </a:r>
          </a:p>
          <a:p>
            <a:pPr algn="just" fontAlgn="base"/>
            <a:r>
              <a:rPr lang="it-IT" sz="2000" b="1" i="1" dirty="0">
                <a:latin typeface="+mj-lt"/>
              </a:rPr>
              <a:t> </a:t>
            </a:r>
            <a:endParaRPr lang="it-IT" sz="2000" b="1" dirty="0">
              <a:latin typeface="+mj-lt"/>
            </a:endParaRPr>
          </a:p>
          <a:p>
            <a:pPr algn="just" fontAlgn="base"/>
            <a:r>
              <a:rPr lang="it-IT" sz="2000" b="1" dirty="0" err="1">
                <a:solidFill>
                  <a:srgbClr val="FF0000"/>
                </a:solidFill>
                <a:latin typeface="+mj-lt"/>
              </a:rPr>
              <a:t>Unsider</a:t>
            </a:r>
            <a:r>
              <a:rPr lang="it-IT" sz="2000" b="1" dirty="0">
                <a:latin typeface="+mj-lt"/>
              </a:rPr>
              <a:t> è l’Ente Italiano Federato all’UNI, dotato di personalità giuridica, incaricato di svolgere attività di </a:t>
            </a:r>
            <a:r>
              <a:rPr lang="it-IT" sz="2000" b="1" dirty="0" err="1">
                <a:latin typeface="+mj-lt"/>
              </a:rPr>
              <a:t>normazione</a:t>
            </a:r>
            <a:r>
              <a:rPr lang="it-IT" sz="2000" b="1" dirty="0">
                <a:latin typeface="+mj-lt"/>
              </a:rPr>
              <a:t> per il settore siderurgico (acciaio e ghisa) e il settore dedicato a materiali, equipaggiamenti e strutture in mare per le industrie del petrolio e del gas naturale.</a:t>
            </a:r>
          </a:p>
          <a:p>
            <a:pPr algn="just" fontAlgn="base"/>
            <a:r>
              <a:rPr lang="it-IT" sz="2000" b="1" dirty="0">
                <a:latin typeface="+mj-lt"/>
              </a:rPr>
              <a:t>I Soci sono produttori, trasformatori, clienti finali, laboratori, centri di ricerca, dipartimenti universitari, centri di servizio ecc. Essi hanno diritto a partecipare ai lavori di normazione e di fruire di tutti i servizi offerti nell’ambito della realizzazione degli scopi dell’Ente.</a:t>
            </a:r>
          </a:p>
          <a:p>
            <a:pPr algn="just" fontAlgn="base"/>
            <a:endParaRPr lang="it-IT" sz="2000" b="1" dirty="0">
              <a:latin typeface="+mj-lt"/>
            </a:endParaRPr>
          </a:p>
          <a:p>
            <a:pPr algn="just" fontAlgn="base"/>
            <a:r>
              <a:rPr lang="it-IT" sz="2000" b="1" dirty="0">
                <a:latin typeface="+mj-lt"/>
              </a:rPr>
              <a:t>UNSIDER rappresenta l’Italia presso le organizzazioni di </a:t>
            </a:r>
            <a:r>
              <a:rPr lang="it-IT" sz="2000" b="1" dirty="0" err="1">
                <a:latin typeface="+mj-lt"/>
              </a:rPr>
              <a:t>normazione</a:t>
            </a:r>
            <a:r>
              <a:rPr lang="it-IT" sz="2000" b="1" dirty="0">
                <a:latin typeface="+mj-lt"/>
              </a:rPr>
              <a:t> europea CEN e mondiale (ISO) nei settori di competenza. La loro missione è quella di elaborare le norme tecniche di settore .</a:t>
            </a:r>
          </a:p>
          <a:p>
            <a:r>
              <a:rPr lang="it-IT" dirty="0"/>
              <a:t>  </a:t>
            </a:r>
          </a:p>
        </p:txBody>
      </p:sp>
    </p:spTree>
    <p:extLst>
      <p:ext uri="{BB962C8B-B14F-4D97-AF65-F5344CB8AC3E}">
        <p14:creationId xmlns:p14="http://schemas.microsoft.com/office/powerpoint/2010/main" val="305963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7"/>
            <a:ext cx="9368444" cy="4703816"/>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50842" y="0"/>
            <a:ext cx="7498161" cy="809896"/>
          </a:xfrm>
        </p:spPr>
        <p:txBody>
          <a:bodyPr>
            <a:normAutofit/>
          </a:bodyPr>
          <a:lstStyle/>
          <a:p>
            <a:pPr algn="ctr"/>
            <a:r>
              <a:rPr lang="it-IT" sz="3600" b="1" dirty="0"/>
              <a:t>….</a:t>
            </a:r>
          </a:p>
        </p:txBody>
      </p:sp>
      <p:sp>
        <p:nvSpPr>
          <p:cNvPr id="10" name="Segnaposto numero diapositiva 9"/>
          <p:cNvSpPr>
            <a:spLocks noGrp="1"/>
          </p:cNvSpPr>
          <p:nvPr>
            <p:ph type="sldNum" sz="quarter" idx="12"/>
          </p:nvPr>
        </p:nvSpPr>
        <p:spPr/>
        <p:txBody>
          <a:bodyPr/>
          <a:lstStyle/>
          <a:p>
            <a:fld id="{6D22F896-40B5-4ADD-8801-0D06FADFA095}" type="slidenum">
              <a:rPr lang="en-US" smtClean="0"/>
              <a:pPr/>
              <a:t>6</a:t>
            </a:fld>
            <a:endParaRPr lang="en-US" dirty="0"/>
          </a:p>
        </p:txBody>
      </p:sp>
      <p:sp>
        <p:nvSpPr>
          <p:cNvPr id="8" name="object 9">
            <a:extLst>
              <a:ext uri="{FF2B5EF4-FFF2-40B4-BE49-F238E27FC236}">
                <a16:creationId xmlns:a16="http://schemas.microsoft.com/office/drawing/2014/main" id="{A0678DD4-33B2-4760-9916-27453F65FB93}"/>
              </a:ext>
            </a:extLst>
          </p:cNvPr>
          <p:cNvSpPr txBox="1"/>
          <p:nvPr/>
        </p:nvSpPr>
        <p:spPr>
          <a:xfrm>
            <a:off x="1510430" y="1297453"/>
            <a:ext cx="9212991" cy="579646"/>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
        <p:nvSpPr>
          <p:cNvPr id="7" name="Rettangolo 6"/>
          <p:cNvSpPr/>
          <p:nvPr/>
        </p:nvSpPr>
        <p:spPr>
          <a:xfrm>
            <a:off x="1296784" y="1148260"/>
            <a:ext cx="10446723" cy="6155531"/>
          </a:xfrm>
          <a:prstGeom prst="rect">
            <a:avLst/>
          </a:prstGeom>
        </p:spPr>
        <p:txBody>
          <a:bodyPr wrap="square">
            <a:spAutoFit/>
          </a:bodyPr>
          <a:lstStyle/>
          <a:p>
            <a:pPr algn="just"/>
            <a:r>
              <a:rPr lang="it-IT" sz="2000" b="1" dirty="0" err="1">
                <a:solidFill>
                  <a:srgbClr val="FF0000"/>
                </a:solidFill>
                <a:latin typeface="+mj-lt"/>
              </a:rPr>
              <a:t>Assobim</a:t>
            </a:r>
            <a:r>
              <a:rPr lang="it-IT" sz="2000" b="1" dirty="0">
                <a:latin typeface="+mj-lt"/>
              </a:rPr>
              <a:t>  è l’Associazione che nasce con lo scopo di dare rappresentatività alla filiera “tecnologica” del Building Information </a:t>
            </a:r>
            <a:r>
              <a:rPr lang="it-IT" sz="2000" b="1" dirty="0" err="1">
                <a:latin typeface="+mj-lt"/>
              </a:rPr>
              <a:t>Modeling</a:t>
            </a:r>
            <a:r>
              <a:rPr lang="it-IT" sz="2000" b="1" dirty="0">
                <a:latin typeface="+mj-lt"/>
              </a:rPr>
              <a:t>, meglio noto come BIM.</a:t>
            </a:r>
          </a:p>
          <a:p>
            <a:pPr algn="just"/>
            <a:r>
              <a:rPr lang="it-IT" sz="2000" b="1" dirty="0">
                <a:latin typeface="+mj-lt"/>
              </a:rPr>
              <a:t>Il BIM può essere definito come una metodologia che </a:t>
            </a:r>
            <a:r>
              <a:rPr lang="it-IT" sz="2000" b="1" dirty="0" err="1">
                <a:latin typeface="+mj-lt"/>
              </a:rPr>
              <a:t>virtualizza</a:t>
            </a:r>
            <a:r>
              <a:rPr lang="it-IT" sz="2000" b="1" dirty="0">
                <a:latin typeface="+mj-lt"/>
              </a:rPr>
              <a:t> la progettazione, la costruzione e la gestione attraverso modelli e consente di raggruppare tutte le informazioni.</a:t>
            </a:r>
          </a:p>
          <a:p>
            <a:pPr algn="just"/>
            <a:endParaRPr lang="it-IT" sz="2000" b="1" dirty="0">
              <a:latin typeface="+mj-lt"/>
            </a:endParaRPr>
          </a:p>
          <a:p>
            <a:pPr algn="just"/>
            <a:r>
              <a:rPr lang="it-IT" sz="2000" b="1" dirty="0">
                <a:latin typeface="+mj-lt"/>
              </a:rPr>
              <a:t>Ha lo scopo di: </a:t>
            </a:r>
          </a:p>
          <a:p>
            <a:pPr marL="342900" indent="-342900" algn="just">
              <a:buFont typeface="Wingdings" panose="05000000000000000000" pitchFamily="2" charset="2"/>
              <a:buChar char="q"/>
            </a:pPr>
            <a:r>
              <a:rPr lang="it-IT" sz="2000" b="1" dirty="0">
                <a:latin typeface="+mj-lt"/>
              </a:rPr>
              <a:t>Promuovere la digitalizzazione nel settore dell’edilizia e sostenere l’attività degli operatori del settore della tecnologia BIM;</a:t>
            </a:r>
          </a:p>
          <a:p>
            <a:pPr marL="342900" indent="-342900" algn="just">
              <a:buFont typeface="Wingdings" panose="05000000000000000000" pitchFamily="2" charset="2"/>
              <a:buChar char="q"/>
            </a:pPr>
            <a:r>
              <a:rPr lang="it-IT" sz="2000" b="1" dirty="0">
                <a:latin typeface="+mj-lt"/>
              </a:rPr>
              <a:t>Supportare l’approccio OPEN BIM alla collaborazione nella progettazione, la realizzazione e la gestione degli edifici e delle infrastrutture;</a:t>
            </a:r>
          </a:p>
          <a:p>
            <a:pPr marL="342900" indent="-342900" algn="just">
              <a:buFont typeface="Wingdings" panose="05000000000000000000" pitchFamily="2" charset="2"/>
              <a:buChar char="q"/>
            </a:pPr>
            <a:r>
              <a:rPr lang="it-IT" sz="2000" b="1" dirty="0">
                <a:latin typeface="+mj-lt"/>
              </a:rPr>
              <a:t>Promuovere l’immagine e la ricerca scientifica attraverso percorsi di formazione specifici;</a:t>
            </a:r>
          </a:p>
          <a:p>
            <a:pPr marL="342900" indent="-342900" algn="just">
              <a:buFont typeface="Wingdings" panose="05000000000000000000" pitchFamily="2" charset="2"/>
              <a:buChar char="q"/>
            </a:pPr>
            <a:r>
              <a:rPr lang="it-IT" sz="2000" b="1" dirty="0">
                <a:latin typeface="+mj-lt"/>
              </a:rPr>
              <a:t>Elaborare studi e ricerche, anche attraverso la realizzazione di convegni, mostre, e piani di fattibilità su richiesta di enti pubblici e privati;</a:t>
            </a:r>
          </a:p>
          <a:p>
            <a:pPr marL="342900" indent="-342900" algn="just">
              <a:buFont typeface="Wingdings" panose="05000000000000000000" pitchFamily="2" charset="2"/>
              <a:buChar char="q"/>
            </a:pPr>
            <a:r>
              <a:rPr lang="it-IT" sz="2000" b="1" dirty="0">
                <a:latin typeface="+mj-lt"/>
              </a:rPr>
              <a:t>Editare pubblicazioni periodiche aventi ad oggetto anche atti di convegni, di seminari;</a:t>
            </a:r>
          </a:p>
          <a:p>
            <a:pPr marL="342900" indent="-342900" algn="just">
              <a:buFont typeface="Wingdings" panose="05000000000000000000" pitchFamily="2" charset="2"/>
              <a:buChar char="q"/>
            </a:pPr>
            <a:r>
              <a:rPr lang="it-IT" sz="2000" b="1" dirty="0">
                <a:latin typeface="+mj-lt"/>
              </a:rPr>
              <a:t>Promuovere lo scambio di informazioni a livello nazionale ed internazionale;</a:t>
            </a:r>
          </a:p>
          <a:p>
            <a:pPr marL="342900" indent="-342900" algn="just">
              <a:buFont typeface="Wingdings" panose="05000000000000000000" pitchFamily="2" charset="2"/>
              <a:buChar char="q"/>
            </a:pPr>
            <a:r>
              <a:rPr lang="it-IT" sz="2000" b="1" dirty="0">
                <a:latin typeface="+mj-lt"/>
              </a:rPr>
              <a:t>Promuovere le attività di lobby presso le istituzioni nazionali ed internazionali per sostenere lo sviluppo del BIM nel mondo dell’ambiente costruito.</a:t>
            </a:r>
          </a:p>
          <a:p>
            <a:endParaRPr lang="it-IT" dirty="0"/>
          </a:p>
          <a:p>
            <a:endParaRPr lang="it-IT" b="1" dirty="0"/>
          </a:p>
          <a:p>
            <a:r>
              <a:rPr lang="it-IT" dirty="0"/>
              <a:t>  </a:t>
            </a:r>
          </a:p>
        </p:txBody>
      </p:sp>
    </p:spTree>
    <p:extLst>
      <p:ext uri="{BB962C8B-B14F-4D97-AF65-F5344CB8AC3E}">
        <p14:creationId xmlns:p14="http://schemas.microsoft.com/office/powerpoint/2010/main" val="305963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7"/>
            <a:ext cx="9368444" cy="4703816"/>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50842" y="0"/>
            <a:ext cx="7498161" cy="809896"/>
          </a:xfrm>
        </p:spPr>
        <p:txBody>
          <a:bodyPr>
            <a:normAutofit/>
          </a:bodyPr>
          <a:lstStyle/>
          <a:p>
            <a:pPr algn="ctr"/>
            <a:r>
              <a:rPr lang="it-IT" sz="3600" b="1" dirty="0"/>
              <a:t>….</a:t>
            </a:r>
          </a:p>
        </p:txBody>
      </p:sp>
      <p:sp>
        <p:nvSpPr>
          <p:cNvPr id="10" name="Segnaposto numero diapositiva 9"/>
          <p:cNvSpPr>
            <a:spLocks noGrp="1"/>
          </p:cNvSpPr>
          <p:nvPr>
            <p:ph type="sldNum" sz="quarter" idx="12"/>
          </p:nvPr>
        </p:nvSpPr>
        <p:spPr/>
        <p:txBody>
          <a:bodyPr/>
          <a:lstStyle/>
          <a:p>
            <a:fld id="{6D22F896-40B5-4ADD-8801-0D06FADFA095}" type="slidenum">
              <a:rPr lang="en-US" smtClean="0"/>
              <a:pPr/>
              <a:t>7</a:t>
            </a:fld>
            <a:endParaRPr lang="en-US" dirty="0"/>
          </a:p>
        </p:txBody>
      </p:sp>
      <p:sp>
        <p:nvSpPr>
          <p:cNvPr id="8" name="object 9">
            <a:extLst>
              <a:ext uri="{FF2B5EF4-FFF2-40B4-BE49-F238E27FC236}">
                <a16:creationId xmlns:a16="http://schemas.microsoft.com/office/drawing/2014/main" id="{A0678DD4-33B2-4760-9916-27453F65FB93}"/>
              </a:ext>
            </a:extLst>
          </p:cNvPr>
          <p:cNvSpPr txBox="1"/>
          <p:nvPr/>
        </p:nvSpPr>
        <p:spPr>
          <a:xfrm>
            <a:off x="1510430" y="1297453"/>
            <a:ext cx="9212991" cy="579646"/>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
        <p:nvSpPr>
          <p:cNvPr id="7" name="Rettangolo 6"/>
          <p:cNvSpPr/>
          <p:nvPr/>
        </p:nvSpPr>
        <p:spPr>
          <a:xfrm>
            <a:off x="1396538" y="1371604"/>
            <a:ext cx="9942022" cy="3447098"/>
          </a:xfrm>
          <a:prstGeom prst="rect">
            <a:avLst/>
          </a:prstGeom>
        </p:spPr>
        <p:txBody>
          <a:bodyPr wrap="square">
            <a:spAutoFit/>
          </a:bodyPr>
          <a:lstStyle/>
          <a:p>
            <a:pPr algn="just"/>
            <a:r>
              <a:rPr lang="it-IT" sz="2000" b="1" dirty="0">
                <a:latin typeface="+mj-lt"/>
              </a:rPr>
              <a:t>Inoltre rimetteremo in agenda la ripresa degli incontri, che sono stati purtroppo sospesi per la pandemia, presso  </a:t>
            </a:r>
            <a:r>
              <a:rPr lang="it-IT" sz="2000" b="1" dirty="0" err="1">
                <a:latin typeface="+mj-lt"/>
              </a:rPr>
              <a:t>Mep</a:t>
            </a:r>
            <a:r>
              <a:rPr lang="it-IT" sz="2000" b="1" dirty="0">
                <a:latin typeface="+mj-lt"/>
              </a:rPr>
              <a:t>,  </a:t>
            </a:r>
            <a:r>
              <a:rPr lang="it-IT" sz="2000" b="1" dirty="0" err="1">
                <a:latin typeface="+mj-lt"/>
              </a:rPr>
              <a:t>Oscam</a:t>
            </a:r>
            <a:r>
              <a:rPr lang="it-IT" sz="2000" b="1" dirty="0">
                <a:latin typeface="+mj-lt"/>
              </a:rPr>
              <a:t> e Progress (da definire).                                 </a:t>
            </a:r>
          </a:p>
          <a:p>
            <a:pPr algn="just"/>
            <a:r>
              <a:rPr lang="it-IT" sz="2000" b="1" dirty="0">
                <a:latin typeface="+mj-lt"/>
              </a:rPr>
              <a:t> </a:t>
            </a:r>
          </a:p>
          <a:p>
            <a:pPr algn="just"/>
            <a:r>
              <a:rPr lang="it-IT" sz="2000" b="1" dirty="0">
                <a:latin typeface="+mj-lt"/>
              </a:rPr>
              <a:t>Non solo, approfondiremo il tema delle Fiere con riferimento alla proposta che ci viene da </a:t>
            </a:r>
            <a:r>
              <a:rPr lang="it-IT" sz="2000" b="1" dirty="0" err="1">
                <a:latin typeface="+mj-lt"/>
              </a:rPr>
              <a:t>Gis</a:t>
            </a:r>
            <a:r>
              <a:rPr lang="it-IT" sz="2000" b="1" dirty="0">
                <a:latin typeface="+mj-lt"/>
              </a:rPr>
              <a:t> di Piacenza. La Fiera del calcestruzzo  è biennale e si terrà il prossimo anno dal 22 al 27 ottobre ed il nostro obiettivo sarà quello di avere un nostro stand dedicato.</a:t>
            </a:r>
          </a:p>
          <a:p>
            <a:pPr algn="just"/>
            <a:endParaRPr lang="it-IT" sz="2000" b="1" dirty="0">
              <a:latin typeface="+mj-lt"/>
            </a:endParaRPr>
          </a:p>
          <a:p>
            <a:pPr algn="just"/>
            <a:r>
              <a:rPr lang="it-IT" sz="2000" b="1" dirty="0">
                <a:latin typeface="+mj-lt"/>
              </a:rPr>
              <a:t>Anche qui potremmo sfruttare le economie di scala che ci consente la Federazione Finco per il fatto che gli organizzatori di GIS ne realizzano anche altre dove partecipano  ulteriori Associazioni federate in Finco.</a:t>
            </a:r>
          </a:p>
          <a:p>
            <a:endParaRPr lang="it-IT" dirty="0"/>
          </a:p>
        </p:txBody>
      </p:sp>
    </p:spTree>
    <p:extLst>
      <p:ext uri="{BB962C8B-B14F-4D97-AF65-F5344CB8AC3E}">
        <p14:creationId xmlns:p14="http://schemas.microsoft.com/office/powerpoint/2010/main" val="305963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6"/>
            <a:ext cx="6884127" cy="5029199"/>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50842" y="0"/>
            <a:ext cx="7498161" cy="809896"/>
          </a:xfrm>
        </p:spPr>
        <p:txBody>
          <a:bodyPr>
            <a:normAutofit/>
          </a:bodyPr>
          <a:lstStyle/>
          <a:p>
            <a:pPr algn="ctr"/>
            <a:r>
              <a:rPr lang="it-IT" sz="3600" b="1" dirty="0"/>
              <a:t>Saluto nuovo Direttore Ansag</a:t>
            </a:r>
          </a:p>
        </p:txBody>
      </p:sp>
      <p:sp>
        <p:nvSpPr>
          <p:cNvPr id="9" name="Segnaposto numero diapositiva 8"/>
          <p:cNvSpPr>
            <a:spLocks noGrp="1"/>
          </p:cNvSpPr>
          <p:nvPr>
            <p:ph type="sldNum" sz="quarter" idx="12"/>
          </p:nvPr>
        </p:nvSpPr>
        <p:spPr/>
        <p:txBody>
          <a:bodyPr/>
          <a:lstStyle/>
          <a:p>
            <a:fld id="{6D22F896-40B5-4ADD-8801-0D06FADFA095}" type="slidenum">
              <a:rPr lang="en-US" smtClean="0"/>
              <a:pPr/>
              <a:t>8</a:t>
            </a:fld>
            <a:endParaRPr lang="en-US" dirty="0"/>
          </a:p>
        </p:txBody>
      </p:sp>
      <p:sp>
        <p:nvSpPr>
          <p:cNvPr id="7" name="object 9">
            <a:extLst>
              <a:ext uri="{FF2B5EF4-FFF2-40B4-BE49-F238E27FC236}">
                <a16:creationId xmlns:a16="http://schemas.microsoft.com/office/drawing/2014/main" id="{A0678DD4-33B2-4760-9916-27453F65FB93}"/>
              </a:ext>
            </a:extLst>
          </p:cNvPr>
          <p:cNvSpPr txBox="1"/>
          <p:nvPr/>
        </p:nvSpPr>
        <p:spPr>
          <a:xfrm>
            <a:off x="1413166" y="989727"/>
            <a:ext cx="9792393" cy="6976269"/>
          </a:xfrm>
          <a:prstGeom prst="rect">
            <a:avLst/>
          </a:prstGeom>
        </p:spPr>
        <p:txBody>
          <a:bodyPr vert="horz" wrap="square" lIns="0" tIns="12700" rIns="0" bIns="0" rtlCol="0">
            <a:spAutoFit/>
          </a:bodyPr>
          <a:lstStyle/>
          <a:p>
            <a:pPr algn="just"/>
            <a:r>
              <a:rPr lang="it-IT" sz="2000" b="1" dirty="0"/>
              <a:t>Egregi Soci,</a:t>
            </a:r>
          </a:p>
          <a:p>
            <a:pPr algn="just"/>
            <a:endParaRPr lang="it-IT" sz="2000" b="1" dirty="0"/>
          </a:p>
          <a:p>
            <a:pPr algn="just"/>
            <a:r>
              <a:rPr lang="it-IT" sz="2000" b="1" dirty="0"/>
              <a:t>da quest'anno entrerò a far parte di ANSAG nella veste di Direttore.</a:t>
            </a:r>
          </a:p>
          <a:p>
            <a:pPr algn="just"/>
            <a:r>
              <a:rPr lang="it-IT" sz="2000" b="1" dirty="0"/>
              <a:t>Ringrazio tutti i Soci per la fiducia che mi accordate ed in particolare un ringraziamento al Presidente ed amico Emilio Fadda.</a:t>
            </a:r>
          </a:p>
          <a:p>
            <a:pPr algn="just"/>
            <a:r>
              <a:rPr lang="it-IT" sz="2000" b="1" dirty="0"/>
              <a:t>Come molti di Voi già sanno, provengo da esperienze lavorative nell'ambito della produzione, qualità e controllo dell'acciaio compreso il settore della </a:t>
            </a:r>
            <a:r>
              <a:rPr lang="it-IT" sz="2000" b="1" dirty="0" err="1"/>
              <a:t>presagomatura</a:t>
            </a:r>
            <a:r>
              <a:rPr lang="it-IT" sz="2000" b="1" dirty="0"/>
              <a:t>.</a:t>
            </a:r>
          </a:p>
          <a:p>
            <a:pPr algn="just"/>
            <a:r>
              <a:rPr lang="it-IT" sz="2000" b="1" dirty="0"/>
              <a:t>Contemporaneamente ho partecipato attivamente alle attività tecniche in una associazione di produttori molto simile per certi aspetti ad ANSAG .</a:t>
            </a:r>
          </a:p>
          <a:p>
            <a:pPr algn="just"/>
            <a:r>
              <a:rPr lang="it-IT" sz="2000" b="1" dirty="0"/>
              <a:t>Mi auguro di contribuire insieme a tutti Voi al raggiungimento degli obiettivi con particolare riguardo agli aspetti tecnici, promozionali e di riconoscimento dell'Associazione.</a:t>
            </a:r>
          </a:p>
          <a:p>
            <a:pPr algn="just"/>
            <a:r>
              <a:rPr lang="it-IT" sz="2000" b="1" dirty="0"/>
              <a:t>Metterò a disposizione idee, capacità, conoscenze ma soprattutto spirito di appartenenza e di condivisione.</a:t>
            </a:r>
          </a:p>
          <a:p>
            <a:pPr algn="just"/>
            <a:br>
              <a:rPr lang="it-IT" sz="2000" b="1" dirty="0"/>
            </a:br>
            <a:endParaRPr lang="it-IT" sz="2000" b="1" dirty="0"/>
          </a:p>
          <a:p>
            <a:pPr algn="just"/>
            <a:r>
              <a:rPr lang="it-IT" sz="2000" b="1" dirty="0"/>
              <a:t>Un saluto e Buon Anno a tutti</a:t>
            </a:r>
          </a:p>
          <a:p>
            <a:br>
              <a:rPr lang="it-IT" dirty="0"/>
            </a:br>
            <a:endParaRPr lang="it-IT" dirty="0"/>
          </a:p>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298450" indent="-285750">
              <a:lnSpc>
                <a:spcPct val="100000"/>
              </a:lnSpc>
              <a:spcBef>
                <a:spcPts val="100"/>
              </a:spcBef>
              <a:buFont typeface="Arial" panose="020B0604020202020204" pitchFamily="34" charset="0"/>
              <a:buChar char="•"/>
            </a:pPr>
            <a:endParaRPr lang="it-IT" b="1" spc="-10" dirty="0">
              <a:latin typeface="+mj-lt"/>
              <a:cs typeface="Roboto"/>
            </a:endParaRPr>
          </a:p>
          <a:p>
            <a:pPr marL="12700" algn="ctr">
              <a:lnSpc>
                <a:spcPct val="100000"/>
              </a:lnSpc>
              <a:spcBef>
                <a:spcPts val="100"/>
              </a:spcBef>
            </a:pPr>
            <a:endParaRPr dirty="0">
              <a:latin typeface="+mj-lt"/>
              <a:cs typeface="Roboto Condensed"/>
            </a:endParaRPr>
          </a:p>
        </p:txBody>
      </p:sp>
    </p:spTree>
    <p:extLst>
      <p:ext uri="{BB962C8B-B14F-4D97-AF65-F5344CB8AC3E}">
        <p14:creationId xmlns:p14="http://schemas.microsoft.com/office/powerpoint/2010/main" val="305963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png"/>
          <p:cNvPicPr>
            <a:picLocks noChangeAspect="1"/>
          </p:cNvPicPr>
          <p:nvPr/>
        </p:nvPicPr>
        <p:blipFill>
          <a:blip r:embed="rId2"/>
          <a:stretch>
            <a:fillRect/>
          </a:stretch>
        </p:blipFill>
        <p:spPr>
          <a:xfrm>
            <a:off x="1" y="0"/>
            <a:ext cx="12192000" cy="6858000"/>
          </a:xfrm>
          <a:prstGeom prst="rect">
            <a:avLst/>
          </a:prstGeom>
          <a:ln>
            <a:noFill/>
          </a:ln>
          <a:effectLst>
            <a:softEdge rad="112500"/>
          </a:effectLst>
        </p:spPr>
      </p:pic>
      <p:sp>
        <p:nvSpPr>
          <p:cNvPr id="2" name="Titolo 1">
            <a:extLst>
              <a:ext uri="{FF2B5EF4-FFF2-40B4-BE49-F238E27FC236}">
                <a16:creationId xmlns:a16="http://schemas.microsoft.com/office/drawing/2014/main" id="{D7C967AB-82D7-4EFC-A7D4-E268B5CFD2CB}"/>
              </a:ext>
            </a:extLst>
          </p:cNvPr>
          <p:cNvSpPr>
            <a:spLocks noGrp="1"/>
          </p:cNvSpPr>
          <p:nvPr>
            <p:ph type="ctrTitle"/>
          </p:nvPr>
        </p:nvSpPr>
        <p:spPr>
          <a:xfrm>
            <a:off x="1554482" y="1397726"/>
            <a:ext cx="6884127" cy="5029199"/>
          </a:xfrm>
        </p:spPr>
        <p:txBody>
          <a:bodyPr>
            <a:noAutofit/>
          </a:bodyPr>
          <a:lstStyle/>
          <a:p>
            <a:pPr algn="l"/>
            <a:r>
              <a:rPr lang="it-IT" sz="2000" dirty="0">
                <a:latin typeface="+mn-lt"/>
              </a:rPr>
              <a:t>- </a:t>
            </a:r>
            <a:br>
              <a:rPr lang="it-IT" sz="2400" dirty="0">
                <a:latin typeface="+mn-lt"/>
              </a:rPr>
            </a:br>
            <a:br>
              <a:rPr lang="it-IT" sz="2400" dirty="0">
                <a:latin typeface="+mn-lt"/>
              </a:rPr>
            </a:br>
            <a:endParaRPr lang="it-IT" sz="2400" dirty="0">
              <a:latin typeface="+mn-lt"/>
            </a:endParaRPr>
          </a:p>
        </p:txBody>
      </p:sp>
      <p:sp>
        <p:nvSpPr>
          <p:cNvPr id="3" name="Sottotitolo 2">
            <a:extLst>
              <a:ext uri="{FF2B5EF4-FFF2-40B4-BE49-F238E27FC236}">
                <a16:creationId xmlns:a16="http://schemas.microsoft.com/office/drawing/2014/main" id="{0E3A909F-2847-4754-9722-995409B9B754}"/>
              </a:ext>
            </a:extLst>
          </p:cNvPr>
          <p:cNvSpPr>
            <a:spLocks noGrp="1"/>
          </p:cNvSpPr>
          <p:nvPr>
            <p:ph type="subTitle" idx="1"/>
          </p:nvPr>
        </p:nvSpPr>
        <p:spPr>
          <a:xfrm>
            <a:off x="2350842" y="0"/>
            <a:ext cx="7498161" cy="809896"/>
          </a:xfrm>
        </p:spPr>
        <p:txBody>
          <a:bodyPr>
            <a:normAutofit/>
          </a:bodyPr>
          <a:lstStyle/>
          <a:p>
            <a:pPr algn="ctr"/>
            <a:r>
              <a:rPr lang="it-IT" sz="3600" b="1" dirty="0"/>
              <a:t>Budget 2021</a:t>
            </a:r>
          </a:p>
        </p:txBody>
      </p:sp>
      <p:sp>
        <p:nvSpPr>
          <p:cNvPr id="8" name="Segnaposto numero diapositiva 7"/>
          <p:cNvSpPr>
            <a:spLocks noGrp="1"/>
          </p:cNvSpPr>
          <p:nvPr>
            <p:ph type="sldNum" sz="quarter" idx="12"/>
          </p:nvPr>
        </p:nvSpPr>
        <p:spPr/>
        <p:txBody>
          <a:bodyPr/>
          <a:lstStyle/>
          <a:p>
            <a:fld id="{6D22F896-40B5-4ADD-8801-0D06FADFA095}" type="slidenum">
              <a:rPr lang="en-US" smtClean="0"/>
              <a:pPr/>
              <a:t>9</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2902099972"/>
              </p:ext>
            </p:extLst>
          </p:nvPr>
        </p:nvGraphicFramePr>
        <p:xfrm>
          <a:off x="1226722" y="708832"/>
          <a:ext cx="9490761" cy="5986763"/>
        </p:xfrm>
        <a:graphic>
          <a:graphicData uri="http://schemas.openxmlformats.org/drawingml/2006/table">
            <a:tbl>
              <a:tblPr>
                <a:tableStyleId>{3C2FFA5D-87B4-456A-9821-1D502468CF0F}</a:tableStyleId>
              </a:tblPr>
              <a:tblGrid>
                <a:gridCol w="4563831">
                  <a:extLst>
                    <a:ext uri="{9D8B030D-6E8A-4147-A177-3AD203B41FA5}">
                      <a16:colId xmlns:a16="http://schemas.microsoft.com/office/drawing/2014/main" val="20000"/>
                    </a:ext>
                  </a:extLst>
                </a:gridCol>
                <a:gridCol w="2463465">
                  <a:extLst>
                    <a:ext uri="{9D8B030D-6E8A-4147-A177-3AD203B41FA5}">
                      <a16:colId xmlns:a16="http://schemas.microsoft.com/office/drawing/2014/main" val="20001"/>
                    </a:ext>
                  </a:extLst>
                </a:gridCol>
                <a:gridCol w="2463465">
                  <a:extLst>
                    <a:ext uri="{9D8B030D-6E8A-4147-A177-3AD203B41FA5}">
                      <a16:colId xmlns:a16="http://schemas.microsoft.com/office/drawing/2014/main" val="20002"/>
                    </a:ext>
                  </a:extLst>
                </a:gridCol>
              </a:tblGrid>
              <a:tr h="139761">
                <a:tc>
                  <a:txBody>
                    <a:bodyPr/>
                    <a:lstStyle/>
                    <a:p>
                      <a:pPr algn="just">
                        <a:spcAft>
                          <a:spcPts val="0"/>
                        </a:spcAft>
                      </a:pPr>
                      <a:r>
                        <a:rPr lang="it-IT" sz="700" dirty="0"/>
                        <a:t> </a:t>
                      </a:r>
                      <a:endParaRPr lang="it-IT" sz="800" dirty="0">
                        <a:latin typeface="Times New Roman"/>
                        <a:ea typeface="Times New Roman"/>
                        <a:cs typeface="Times New Roman"/>
                      </a:endParaRPr>
                    </a:p>
                  </a:txBody>
                  <a:tcPr marL="30340" marR="30340" marT="0" marB="0" anchor="ctr"/>
                </a:tc>
                <a:tc>
                  <a:txBody>
                    <a:bodyPr/>
                    <a:lstStyle/>
                    <a:p>
                      <a:endParaRPr lang="it-IT" sz="800">
                        <a:latin typeface="Calibri"/>
                        <a:ea typeface="Times New Roman"/>
                        <a:cs typeface="Times New Roman"/>
                      </a:endParaRPr>
                    </a:p>
                  </a:txBody>
                  <a:tcPr marL="30340" marR="30340" marT="0" marB="0" anchor="b"/>
                </a:tc>
                <a:tc>
                  <a:txBody>
                    <a:bodyPr/>
                    <a:lstStyle/>
                    <a:p>
                      <a:pPr algn="just">
                        <a:spcAft>
                          <a:spcPts val="0"/>
                        </a:spcAft>
                      </a:pPr>
                      <a:r>
                        <a:rPr lang="it-IT" sz="800"/>
                        <a:t> </a:t>
                      </a:r>
                      <a:endParaRPr lang="it-IT" sz="800">
                        <a:latin typeface="Times New Roman"/>
                        <a:ea typeface="Times New Roman"/>
                        <a:cs typeface="Times New Roman"/>
                      </a:endParaRPr>
                    </a:p>
                  </a:txBody>
                  <a:tcPr marL="30340" marR="30340" marT="0" marB="0" anchor="b"/>
                </a:tc>
                <a:extLst>
                  <a:ext uri="{0D108BD9-81ED-4DB2-BD59-A6C34878D82A}">
                    <a16:rowId xmlns:a16="http://schemas.microsoft.com/office/drawing/2014/main" val="10000"/>
                  </a:ext>
                </a:extLst>
              </a:tr>
              <a:tr h="217057">
                <a:tc>
                  <a:txBody>
                    <a:bodyPr/>
                    <a:lstStyle/>
                    <a:p>
                      <a:pPr algn="just">
                        <a:spcAft>
                          <a:spcPts val="0"/>
                        </a:spcAft>
                      </a:pPr>
                      <a:r>
                        <a:rPr lang="it-IT" sz="1400" b="1" dirty="0">
                          <a:solidFill>
                            <a:schemeClr val="tx2">
                              <a:lumMod val="25000"/>
                            </a:schemeClr>
                          </a:solidFill>
                          <a:latin typeface="+mn-lt"/>
                          <a:ea typeface="+mn-ea"/>
                          <a:cs typeface="+mn-cs"/>
                        </a:rPr>
                        <a:t>Descrizione</a:t>
                      </a:r>
                      <a:endParaRPr lang="it-IT" sz="1400" b="1" dirty="0">
                        <a:solidFill>
                          <a:schemeClr val="tx2">
                            <a:lumMod val="25000"/>
                          </a:schemeClr>
                        </a:solidFill>
                        <a:latin typeface="+mn-lt"/>
                        <a:ea typeface="Times New Roman"/>
                        <a:cs typeface="Times New Roman"/>
                      </a:endParaRPr>
                    </a:p>
                  </a:txBody>
                  <a:tcPr marL="30340" marR="30340" marT="0" marB="0" anchor="ctr"/>
                </a:tc>
                <a:tc>
                  <a:txBody>
                    <a:bodyPr/>
                    <a:lstStyle/>
                    <a:p>
                      <a:pPr algn="just">
                        <a:spcAft>
                          <a:spcPts val="0"/>
                        </a:spcAft>
                      </a:pPr>
                      <a:r>
                        <a:rPr lang="it-IT" sz="1400" b="1" dirty="0">
                          <a:solidFill>
                            <a:schemeClr val="tx2">
                              <a:lumMod val="25000"/>
                            </a:schemeClr>
                          </a:solidFill>
                          <a:latin typeface="+mn-lt"/>
                        </a:rPr>
                        <a:t>Entrate</a:t>
                      </a:r>
                      <a:endParaRPr lang="it-IT" sz="1400" b="1" dirty="0">
                        <a:solidFill>
                          <a:schemeClr val="tx2">
                            <a:lumMod val="25000"/>
                          </a:schemeClr>
                        </a:solidFill>
                        <a:latin typeface="+mn-lt"/>
                        <a:ea typeface="Times New Roman"/>
                        <a:cs typeface="Times New Roman"/>
                      </a:endParaRPr>
                    </a:p>
                  </a:txBody>
                  <a:tcPr marL="30340" marR="30340" marT="0" marB="0" anchor="ctr"/>
                </a:tc>
                <a:tc>
                  <a:txBody>
                    <a:bodyPr/>
                    <a:lstStyle/>
                    <a:p>
                      <a:pPr algn="just">
                        <a:spcAft>
                          <a:spcPts val="0"/>
                        </a:spcAft>
                      </a:pPr>
                      <a:r>
                        <a:rPr lang="it-IT" sz="1400" b="1" dirty="0">
                          <a:solidFill>
                            <a:schemeClr val="tx2">
                              <a:lumMod val="25000"/>
                            </a:schemeClr>
                          </a:solidFill>
                          <a:latin typeface="+mn-lt"/>
                        </a:rPr>
                        <a:t>Uscite</a:t>
                      </a:r>
                      <a:endParaRPr lang="it-IT" sz="1400" b="1" dirty="0">
                        <a:solidFill>
                          <a:schemeClr val="tx2">
                            <a:lumMod val="25000"/>
                          </a:schemeClr>
                        </a:solidFill>
                        <a:latin typeface="+mn-lt"/>
                        <a:ea typeface="Times New Roman"/>
                        <a:cs typeface="Times New Roman"/>
                      </a:endParaRPr>
                    </a:p>
                  </a:txBody>
                  <a:tcPr marL="30340" marR="30340" marT="0" marB="0" anchor="ctr"/>
                </a:tc>
                <a:extLst>
                  <a:ext uri="{0D108BD9-81ED-4DB2-BD59-A6C34878D82A}">
                    <a16:rowId xmlns:a16="http://schemas.microsoft.com/office/drawing/2014/main" val="10001"/>
                  </a:ext>
                </a:extLst>
              </a:tr>
              <a:tr h="194602">
                <a:tc>
                  <a:txBody>
                    <a:bodyPr/>
                    <a:lstStyle/>
                    <a:p>
                      <a:pPr algn="just">
                        <a:spcAft>
                          <a:spcPts val="0"/>
                        </a:spcAft>
                      </a:pPr>
                      <a:r>
                        <a:rPr lang="it-IT" sz="1400" dirty="0">
                          <a:latin typeface="+mn-lt"/>
                        </a:rPr>
                        <a:t>Contributi Associativi SOCI</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30.000,00 </a:t>
                      </a:r>
                      <a:endParaRPr lang="it-IT" sz="1400">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02"/>
                  </a:ext>
                </a:extLst>
              </a:tr>
              <a:tr h="194602">
                <a:tc>
                  <a:txBody>
                    <a:bodyPr/>
                    <a:lstStyle/>
                    <a:p>
                      <a:pPr algn="just">
                        <a:spcAft>
                          <a:spcPts val="0"/>
                        </a:spcAft>
                      </a:pPr>
                      <a:r>
                        <a:rPr lang="it-IT" sz="1400" dirty="0">
                          <a:latin typeface="+mn-lt"/>
                        </a:rPr>
                        <a:t>Contributi pubblicitari</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   </a:t>
                      </a:r>
                      <a:endParaRPr lang="it-IT" sz="140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03"/>
                  </a:ext>
                </a:extLst>
              </a:tr>
              <a:tr h="336430">
                <a:tc>
                  <a:txBody>
                    <a:bodyPr/>
                    <a:lstStyle/>
                    <a:p>
                      <a:pPr algn="just">
                        <a:spcAft>
                          <a:spcPts val="0"/>
                        </a:spcAft>
                      </a:pPr>
                      <a:r>
                        <a:rPr lang="it-IT" sz="1400" dirty="0">
                          <a:latin typeface="+mn-lt"/>
                        </a:rPr>
                        <a:t>Altri contributi straordinari</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   </a:t>
                      </a:r>
                      <a:endParaRPr lang="it-IT" sz="140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04"/>
                  </a:ext>
                </a:extLst>
              </a:tr>
              <a:tr h="217057">
                <a:tc>
                  <a:txBody>
                    <a:bodyPr/>
                    <a:lstStyle/>
                    <a:p>
                      <a:pPr algn="just">
                        <a:spcAft>
                          <a:spcPts val="0"/>
                        </a:spcAft>
                      </a:pPr>
                      <a:r>
                        <a:rPr lang="it-IT" sz="1400" b="1" dirty="0">
                          <a:latin typeface="+mn-lt"/>
                        </a:rPr>
                        <a:t>TOTALE ENTRATE</a:t>
                      </a:r>
                      <a:endParaRPr lang="it-IT" sz="1400" b="1" dirty="0">
                        <a:latin typeface="+mn-lt"/>
                        <a:ea typeface="Times New Roman"/>
                        <a:cs typeface="Times New Roman"/>
                      </a:endParaRPr>
                    </a:p>
                  </a:txBody>
                  <a:tcPr marL="30340" marR="30340" marT="0" marB="0" anchor="ctr">
                    <a:solidFill>
                      <a:schemeClr val="accent5">
                        <a:lumMod val="60000"/>
                        <a:lumOff val="40000"/>
                      </a:schemeClr>
                    </a:solidFill>
                  </a:tcPr>
                </a:tc>
                <a:tc>
                  <a:txBody>
                    <a:bodyPr/>
                    <a:lstStyle/>
                    <a:p>
                      <a:pPr algn="just">
                        <a:spcAft>
                          <a:spcPts val="0"/>
                        </a:spcAft>
                      </a:pPr>
                      <a:r>
                        <a:rPr lang="it-IT" sz="1400" b="1" dirty="0">
                          <a:latin typeface="+mn-lt"/>
                        </a:rPr>
                        <a:t>                  30.000,00 </a:t>
                      </a:r>
                      <a:endParaRPr lang="it-IT" sz="1400" b="1" dirty="0">
                        <a:latin typeface="+mn-lt"/>
                        <a:ea typeface="Times New Roman"/>
                        <a:cs typeface="Times New Roman"/>
                      </a:endParaRPr>
                    </a:p>
                  </a:txBody>
                  <a:tcPr marL="30340" marR="30340" marT="0" marB="0" anchor="ctr">
                    <a:solidFill>
                      <a:schemeClr val="accent5">
                        <a:lumMod val="60000"/>
                        <a:lumOff val="40000"/>
                      </a:schemeClr>
                    </a:solidFill>
                  </a:tcP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solidFill>
                      <a:schemeClr val="accent5">
                        <a:lumMod val="60000"/>
                        <a:lumOff val="40000"/>
                      </a:schemeClr>
                    </a:solidFill>
                  </a:tcPr>
                </a:tc>
                <a:extLst>
                  <a:ext uri="{0D108BD9-81ED-4DB2-BD59-A6C34878D82A}">
                    <a16:rowId xmlns:a16="http://schemas.microsoft.com/office/drawing/2014/main" val="10005"/>
                  </a:ext>
                </a:extLst>
              </a:tr>
              <a:tr h="217057">
                <a:tc>
                  <a:txBody>
                    <a:bodyPr/>
                    <a:lstStyle/>
                    <a:p>
                      <a:pPr algn="just">
                        <a:spcAft>
                          <a:spcPts val="0"/>
                        </a:spcAft>
                      </a:pP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r">
                        <a:spcAft>
                          <a:spcPts val="0"/>
                        </a:spcAft>
                      </a:pPr>
                      <a:r>
                        <a:rPr lang="it-IT" sz="1400">
                          <a:latin typeface="+mn-lt"/>
                        </a:rPr>
                        <a:t> </a:t>
                      </a:r>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06"/>
                  </a:ext>
                </a:extLst>
              </a:tr>
              <a:tr h="194602">
                <a:tc>
                  <a:txBody>
                    <a:bodyPr/>
                    <a:lstStyle/>
                    <a:p>
                      <a:pPr marL="0" algn="just" defTabSz="914400" rtl="0" eaLnBrk="1" latinLnBrk="0" hangingPunct="1">
                        <a:spcAft>
                          <a:spcPts val="0"/>
                        </a:spcAft>
                      </a:pPr>
                      <a:r>
                        <a:rPr lang="it-IT" sz="1400" kern="1200" dirty="0">
                          <a:solidFill>
                            <a:schemeClr val="dk1"/>
                          </a:solidFill>
                          <a:latin typeface="+mn-lt"/>
                          <a:ea typeface="+mn-ea"/>
                          <a:cs typeface="+mn-cs"/>
                        </a:rPr>
                        <a:t>Rimborsi spese Direzione</a:t>
                      </a: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3000,00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07"/>
                  </a:ext>
                </a:extLst>
              </a:tr>
              <a:tr h="280927">
                <a:tc>
                  <a:txBody>
                    <a:bodyPr/>
                    <a:lstStyle/>
                    <a:p>
                      <a:pPr algn="just">
                        <a:spcAft>
                          <a:spcPts val="0"/>
                        </a:spcAft>
                      </a:pPr>
                      <a:r>
                        <a:rPr lang="it-IT" sz="1400" dirty="0">
                          <a:latin typeface="+mn-lt"/>
                        </a:rPr>
                        <a:t>Spese servizi informatici (</a:t>
                      </a:r>
                      <a:r>
                        <a:rPr lang="it-IT" sz="1400" dirty="0" err="1">
                          <a:latin typeface="+mn-lt"/>
                        </a:rPr>
                        <a:t>Lopresti</a:t>
                      </a:r>
                      <a:r>
                        <a:rPr lang="it-IT" sz="1400" dirty="0">
                          <a:latin typeface="+mn-lt"/>
                        </a:rPr>
                        <a:t> F.)</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100,00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08"/>
                  </a:ext>
                </a:extLst>
              </a:tr>
              <a:tr h="194602">
                <a:tc>
                  <a:txBody>
                    <a:bodyPr/>
                    <a:lstStyle/>
                    <a:p>
                      <a:pPr algn="just">
                        <a:spcAft>
                          <a:spcPts val="0"/>
                        </a:spcAft>
                      </a:pPr>
                      <a:r>
                        <a:rPr lang="it-IT" sz="1400" dirty="0">
                          <a:latin typeface="+mn-lt"/>
                        </a:rPr>
                        <a:t>Servizio di Hosting sito</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200,00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09"/>
                  </a:ext>
                </a:extLst>
              </a:tr>
              <a:tr h="318848">
                <a:tc>
                  <a:txBody>
                    <a:bodyPr/>
                    <a:lstStyle/>
                    <a:p>
                      <a:pPr algn="just">
                        <a:spcAft>
                          <a:spcPts val="0"/>
                        </a:spcAft>
                      </a:pPr>
                      <a:r>
                        <a:rPr lang="it-IT" sz="1400" dirty="0">
                          <a:latin typeface="+mn-lt"/>
                        </a:rPr>
                        <a:t>Spese servizi bancari ( canone mese) da  ricontrattare</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320,00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10"/>
                  </a:ext>
                </a:extLst>
              </a:tr>
              <a:tr h="194602">
                <a:tc>
                  <a:txBody>
                    <a:bodyPr/>
                    <a:lstStyle/>
                    <a:p>
                      <a:pPr algn="just">
                        <a:spcAft>
                          <a:spcPts val="0"/>
                        </a:spcAft>
                      </a:pPr>
                      <a:r>
                        <a:rPr lang="it-IT" sz="1400" dirty="0">
                          <a:latin typeface="+mn-lt"/>
                        </a:rPr>
                        <a:t>Contributi FINCO</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15.000,00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11"/>
                  </a:ext>
                </a:extLst>
              </a:tr>
              <a:tr h="194602">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r">
                        <a:spcAft>
                          <a:spcPts val="0"/>
                        </a:spcAft>
                      </a:pPr>
                      <a:r>
                        <a:rPr lang="it-IT" sz="1400">
                          <a:latin typeface="+mn-lt"/>
                        </a:rPr>
                        <a:t> </a:t>
                      </a:r>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12"/>
                  </a:ext>
                </a:extLst>
              </a:tr>
              <a:tr h="194602">
                <a:tc>
                  <a:txBody>
                    <a:bodyPr/>
                    <a:lstStyle/>
                    <a:p>
                      <a:pPr algn="just">
                        <a:spcAft>
                          <a:spcPts val="0"/>
                        </a:spcAft>
                      </a:pPr>
                      <a:r>
                        <a:rPr lang="it-IT" sz="1400">
                          <a:latin typeface="+mn-lt"/>
                        </a:rPr>
                        <a:t>Quota ammortamento 2021</a:t>
                      </a:r>
                      <a:endParaRPr lang="it-IT" sz="1400">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75,00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13"/>
                  </a:ext>
                </a:extLst>
              </a:tr>
              <a:tr h="194602">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14"/>
                  </a:ext>
                </a:extLst>
              </a:tr>
              <a:tr h="194602">
                <a:tc>
                  <a:txBody>
                    <a:bodyPr/>
                    <a:lstStyle/>
                    <a:p>
                      <a:pPr algn="just">
                        <a:spcAft>
                          <a:spcPts val="0"/>
                        </a:spcAft>
                      </a:pPr>
                      <a:r>
                        <a:rPr lang="it-IT" sz="1400" b="1" dirty="0">
                          <a:solidFill>
                            <a:schemeClr val="accent5">
                              <a:lumMod val="75000"/>
                            </a:schemeClr>
                          </a:solidFill>
                          <a:latin typeface="+mn-lt"/>
                        </a:rPr>
                        <a:t>Progetti 2021</a:t>
                      </a:r>
                      <a:endParaRPr lang="it-IT" sz="1400" b="1" dirty="0">
                        <a:solidFill>
                          <a:schemeClr val="accent5">
                            <a:lumMod val="75000"/>
                          </a:schemeClr>
                        </a:solidFill>
                        <a:latin typeface="+mn-lt"/>
                        <a:ea typeface="Times New Roman"/>
                        <a:cs typeface="Times New Roman"/>
                      </a:endParaRPr>
                    </a:p>
                  </a:txBody>
                  <a:tcPr marL="30340" marR="30340" marT="0" marB="0" anchor="ctr"/>
                </a:tc>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11.000,00</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15"/>
                  </a:ext>
                </a:extLst>
              </a:tr>
              <a:tr h="280723">
                <a:tc>
                  <a:txBody>
                    <a:bodyPr/>
                    <a:lstStyle/>
                    <a:p>
                      <a:pPr>
                        <a:spcAft>
                          <a:spcPts val="0"/>
                        </a:spcAft>
                      </a:pPr>
                      <a:r>
                        <a:rPr lang="it-IT" sz="1400" dirty="0">
                          <a:latin typeface="+mn-lt"/>
                        </a:rPr>
                        <a:t>Codice </a:t>
                      </a:r>
                      <a:r>
                        <a:rPr lang="it-IT" sz="1400" dirty="0" err="1">
                          <a:latin typeface="+mn-lt"/>
                        </a:rPr>
                        <a:t>Ateco</a:t>
                      </a:r>
                      <a:r>
                        <a:rPr lang="it-IT" sz="1400" baseline="0" dirty="0">
                          <a:latin typeface="+mn-lt"/>
                        </a:rPr>
                        <a:t> Specifico per il settore</a:t>
                      </a:r>
                      <a:endParaRPr lang="it-IT" sz="1400" dirty="0">
                        <a:latin typeface="+mn-lt"/>
                        <a:ea typeface="Times New Roman"/>
                        <a:cs typeface="Times New Roman"/>
                      </a:endParaRPr>
                    </a:p>
                  </a:txBody>
                  <a:tcPr marL="30340" marR="30340" marT="0" marB="0" anchor="ctr"/>
                </a:tc>
                <a:tc>
                  <a:txBody>
                    <a:bodyPr/>
                    <a:lstStyle/>
                    <a:p>
                      <a:endParaRPr lang="it-IT" sz="1400" dirty="0">
                        <a:latin typeface="+mn-lt"/>
                        <a:ea typeface="Times New Roman"/>
                        <a:cs typeface="Times New Roman"/>
                      </a:endParaRPr>
                    </a:p>
                  </a:txBody>
                  <a:tcPr marL="30340" marR="30340" marT="0" marB="0" anchor="ctr"/>
                </a:tc>
                <a:tc>
                  <a:txBody>
                    <a:bodyPr/>
                    <a:lstStyle/>
                    <a:p>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16"/>
                  </a:ext>
                </a:extLst>
              </a:tr>
              <a:tr h="280723">
                <a:tc>
                  <a:txBody>
                    <a:bodyPr/>
                    <a:lstStyle/>
                    <a:p>
                      <a:pPr>
                        <a:spcAft>
                          <a:spcPts val="0"/>
                        </a:spcAft>
                      </a:pPr>
                      <a:r>
                        <a:rPr lang="it-IT" sz="1400" dirty="0">
                          <a:latin typeface="+mn-lt"/>
                        </a:rPr>
                        <a:t>Corso on </a:t>
                      </a:r>
                      <a:r>
                        <a:rPr lang="it-IT" sz="1400" dirty="0" err="1">
                          <a:latin typeface="+mn-lt"/>
                        </a:rPr>
                        <a:t>line</a:t>
                      </a:r>
                      <a:r>
                        <a:rPr lang="it-IT" sz="1400" dirty="0">
                          <a:latin typeface="+mn-lt"/>
                        </a:rPr>
                        <a:t> per “direttore tecnico di stabilimento”</a:t>
                      </a:r>
                      <a:endParaRPr lang="it-IT" sz="1400" dirty="0">
                        <a:latin typeface="+mn-lt"/>
                        <a:ea typeface="Times New Roman"/>
                        <a:cs typeface="Times New Roman"/>
                      </a:endParaRPr>
                    </a:p>
                  </a:txBody>
                  <a:tcPr marL="30340" marR="30340" marT="0" marB="0" anchor="ctr"/>
                </a:tc>
                <a:tc>
                  <a:txBody>
                    <a:bodyPr/>
                    <a:lstStyle/>
                    <a:p>
                      <a:endParaRPr lang="it-IT" sz="1400" dirty="0">
                        <a:latin typeface="+mn-lt"/>
                        <a:ea typeface="Times New Roman"/>
                        <a:cs typeface="Times New Roman"/>
                      </a:endParaRPr>
                    </a:p>
                  </a:txBody>
                  <a:tcPr marL="30340" marR="30340" marT="0" marB="0" anchor="ctr"/>
                </a:tc>
                <a:tc>
                  <a:txBody>
                    <a:bodyPr/>
                    <a:lstStyle/>
                    <a:p>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17"/>
                  </a:ext>
                </a:extLst>
              </a:tr>
              <a:tr h="280723">
                <a:tc>
                  <a:txBody>
                    <a:bodyPr/>
                    <a:lstStyle/>
                    <a:p>
                      <a:pPr>
                        <a:spcAft>
                          <a:spcPts val="0"/>
                        </a:spcAft>
                      </a:pPr>
                      <a:r>
                        <a:rPr lang="it-IT" sz="1400" dirty="0">
                          <a:latin typeface="+mn-lt"/>
                        </a:rPr>
                        <a:t>Realizzazione e pubblicazione di un </a:t>
                      </a:r>
                      <a:r>
                        <a:rPr lang="it-IT" sz="1400" dirty="0" err="1">
                          <a:latin typeface="+mn-lt"/>
                        </a:rPr>
                        <a:t>manualetto</a:t>
                      </a:r>
                      <a:r>
                        <a:rPr lang="it-IT" sz="1400" dirty="0">
                          <a:latin typeface="+mn-lt"/>
                        </a:rPr>
                        <a:t> tecnico </a:t>
                      </a:r>
                      <a:endParaRPr lang="it-IT" sz="1400" dirty="0">
                        <a:latin typeface="+mn-lt"/>
                        <a:ea typeface="Times New Roman"/>
                        <a:cs typeface="Times New Roman"/>
                      </a:endParaRPr>
                    </a:p>
                  </a:txBody>
                  <a:tcPr marL="30340" marR="30340" marT="0" marB="0" anchor="ctr"/>
                </a:tc>
                <a:tc>
                  <a:txBody>
                    <a:bodyPr/>
                    <a:lstStyle/>
                    <a:p>
                      <a:endParaRPr lang="it-IT" sz="1400" dirty="0">
                        <a:latin typeface="+mn-lt"/>
                        <a:ea typeface="Times New Roman"/>
                        <a:cs typeface="Times New Roman"/>
                      </a:endParaRPr>
                    </a:p>
                  </a:txBody>
                  <a:tcPr marL="30340" marR="30340" marT="0" marB="0" anchor="ctr"/>
                </a:tc>
                <a:tc>
                  <a:txBody>
                    <a:bodyPr/>
                    <a:lstStyle/>
                    <a:p>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18"/>
                  </a:ext>
                </a:extLst>
              </a:tr>
              <a:tr h="194602">
                <a:tc>
                  <a:txBody>
                    <a:bodyPr/>
                    <a:lstStyle/>
                    <a:p>
                      <a:pPr>
                        <a:spcAft>
                          <a:spcPts val="0"/>
                        </a:spcAft>
                      </a:pPr>
                      <a:r>
                        <a:rPr lang="it-IT" sz="1400" dirty="0">
                          <a:latin typeface="+mn-lt"/>
                        </a:rPr>
                        <a:t>Adesione a </a:t>
                      </a:r>
                      <a:r>
                        <a:rPr lang="it-IT" sz="1400" dirty="0" err="1">
                          <a:latin typeface="+mn-lt"/>
                        </a:rPr>
                        <a:t>Unsider</a:t>
                      </a:r>
                      <a:r>
                        <a:rPr lang="it-IT" sz="1400" dirty="0">
                          <a:latin typeface="+mn-lt"/>
                        </a:rPr>
                        <a:t>  ed </a:t>
                      </a:r>
                      <a:r>
                        <a:rPr lang="it-IT" sz="1400" dirty="0" err="1">
                          <a:latin typeface="+mn-lt"/>
                        </a:rPr>
                        <a:t>Assobim</a:t>
                      </a:r>
                      <a:r>
                        <a:rPr lang="it-IT" sz="1400" baseline="0" dirty="0">
                          <a:latin typeface="+mn-lt"/>
                        </a:rPr>
                        <a:t> </a:t>
                      </a:r>
                      <a:endParaRPr lang="it-IT" sz="1400" dirty="0">
                        <a:latin typeface="+mn-lt"/>
                        <a:ea typeface="Times New Roman"/>
                        <a:cs typeface="Times New Roman"/>
                      </a:endParaRPr>
                    </a:p>
                  </a:txBody>
                  <a:tcPr marL="30340" marR="30340" marT="0" marB="0" anchor="ctr"/>
                </a:tc>
                <a:tc>
                  <a:txBody>
                    <a:bodyPr/>
                    <a:lstStyle/>
                    <a:p>
                      <a:endParaRPr lang="it-IT" sz="1400">
                        <a:latin typeface="+mn-lt"/>
                        <a:ea typeface="Times New Roman"/>
                        <a:cs typeface="Times New Roman"/>
                      </a:endParaRPr>
                    </a:p>
                  </a:txBody>
                  <a:tcPr marL="30340" marR="30340" marT="0" marB="0" anchor="ctr"/>
                </a:tc>
                <a:tc>
                  <a:txBody>
                    <a:bodyPr/>
                    <a:lstStyle/>
                    <a:p>
                      <a:endParaRPr lang="it-IT" sz="1400">
                        <a:latin typeface="+mn-lt"/>
                        <a:ea typeface="Times New Roman"/>
                        <a:cs typeface="Times New Roman"/>
                      </a:endParaRPr>
                    </a:p>
                  </a:txBody>
                  <a:tcPr marL="30340" marR="30340" marT="0" marB="0" anchor="ctr"/>
                </a:tc>
                <a:extLst>
                  <a:ext uri="{0D108BD9-81ED-4DB2-BD59-A6C34878D82A}">
                    <a16:rowId xmlns:a16="http://schemas.microsoft.com/office/drawing/2014/main" val="10019"/>
                  </a:ext>
                </a:extLst>
              </a:tr>
              <a:tr h="421082">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400" dirty="0">
                          <a:latin typeface="+mn-lt"/>
                        </a:rPr>
                        <a:t>Organizzazione Convegni/Seminari  tecnici presso </a:t>
                      </a:r>
                      <a:r>
                        <a:rPr lang="it-IT" sz="1400" dirty="0" err="1">
                          <a:latin typeface="+mn-lt"/>
                        </a:rPr>
                        <a:t>Mep</a:t>
                      </a:r>
                      <a:r>
                        <a:rPr lang="it-IT" sz="1400" baseline="0" dirty="0">
                          <a:latin typeface="+mn-lt"/>
                        </a:rPr>
                        <a:t>/</a:t>
                      </a:r>
                      <a:r>
                        <a:rPr lang="it-IT" sz="1400" dirty="0" err="1">
                          <a:latin typeface="+mn-lt"/>
                        </a:rPr>
                        <a:t>Oscam</a:t>
                      </a:r>
                      <a:r>
                        <a:rPr lang="it-IT" sz="1400" dirty="0">
                          <a:latin typeface="+mn-lt"/>
                        </a:rPr>
                        <a:t>  e Progress * (nella seconda metà dell’anno 2021).</a:t>
                      </a:r>
                      <a:endParaRPr lang="it-IT" sz="1400" dirty="0">
                        <a:latin typeface="+mn-lt"/>
                        <a:ea typeface="Times New Roman"/>
                        <a:cs typeface="Times New Roman"/>
                      </a:endParaRPr>
                    </a:p>
                  </a:txBody>
                  <a:tcPr marL="30340" marR="30340" marT="0" marB="0" anchor="ctr"/>
                </a:tc>
                <a:tc>
                  <a:txBody>
                    <a:bodyPr/>
                    <a:lstStyle/>
                    <a:p>
                      <a:endParaRPr lang="it-IT" sz="1400" dirty="0">
                        <a:latin typeface="+mn-lt"/>
                        <a:ea typeface="Times New Roman"/>
                        <a:cs typeface="Times New Roman"/>
                      </a:endParaRPr>
                    </a:p>
                  </a:txBody>
                  <a:tcPr marL="30340" marR="30340" marT="0" marB="0" anchor="ctr"/>
                </a:tc>
                <a:tc>
                  <a:txBody>
                    <a:bodyPr/>
                    <a:lstStyle/>
                    <a:p>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20"/>
                  </a:ext>
                </a:extLst>
              </a:tr>
              <a:tr h="194602">
                <a:tc>
                  <a:txBody>
                    <a:bodyPr/>
                    <a:lstStyle/>
                    <a:p>
                      <a:pPr algn="just">
                        <a:spcAft>
                          <a:spcPts val="0"/>
                        </a:spcAft>
                      </a:pPr>
                      <a:r>
                        <a:rPr lang="it-IT" sz="1400" i="1" dirty="0">
                          <a:latin typeface="+mn-lt"/>
                          <a:ea typeface="Times New Roman"/>
                          <a:cs typeface="Times New Roman"/>
                        </a:rPr>
                        <a:t>* de definire</a:t>
                      </a:r>
                    </a:p>
                  </a:txBody>
                  <a:tcPr marL="30340" marR="30340" marT="0" marB="0" anchor="ctr"/>
                </a:tc>
                <a:tc>
                  <a:txBody>
                    <a:bodyPr/>
                    <a:lstStyle/>
                    <a:p>
                      <a:pPr algn="just">
                        <a:spcAft>
                          <a:spcPts val="0"/>
                        </a:spcAft>
                      </a:pPr>
                      <a:endParaRPr lang="it-IT" sz="1400" dirty="0">
                        <a:latin typeface="+mn-lt"/>
                        <a:ea typeface="Times New Roman"/>
                        <a:cs typeface="Times New Roman"/>
                      </a:endParaRPr>
                    </a:p>
                  </a:txBody>
                  <a:tcPr marL="30340" marR="30340" marT="0" marB="0" anchor="ctr"/>
                </a:tc>
                <a:tc>
                  <a:txBody>
                    <a:bodyPr/>
                    <a:lstStyle/>
                    <a:p>
                      <a:pPr algn="r">
                        <a:spcAft>
                          <a:spcPts val="0"/>
                        </a:spcAft>
                      </a:pP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21"/>
                  </a:ext>
                </a:extLst>
              </a:tr>
              <a:tr h="194602">
                <a:tc>
                  <a:txBody>
                    <a:bodyPr/>
                    <a:lstStyle/>
                    <a:p>
                      <a:pPr algn="just">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tc>
                  <a:txBody>
                    <a:bodyPr/>
                    <a:lstStyle/>
                    <a:p>
                      <a:pPr algn="just">
                        <a:spcAft>
                          <a:spcPts val="0"/>
                        </a:spcAft>
                      </a:pPr>
                      <a:r>
                        <a:rPr lang="it-IT" sz="1400">
                          <a:latin typeface="+mn-lt"/>
                        </a:rPr>
                        <a:t> </a:t>
                      </a:r>
                      <a:endParaRPr lang="it-IT" sz="1400">
                        <a:latin typeface="+mn-lt"/>
                        <a:ea typeface="Times New Roman"/>
                        <a:cs typeface="Times New Roman"/>
                      </a:endParaRPr>
                    </a:p>
                  </a:txBody>
                  <a:tcPr marL="30340" marR="30340" marT="0" marB="0" anchor="ctr"/>
                </a:tc>
                <a:tc>
                  <a:txBody>
                    <a:bodyPr/>
                    <a:lstStyle/>
                    <a:p>
                      <a:pPr algn="r">
                        <a:spcAft>
                          <a:spcPts val="0"/>
                        </a:spcAft>
                      </a:pPr>
                      <a:r>
                        <a:rPr lang="it-IT" sz="1400" dirty="0">
                          <a:latin typeface="+mn-lt"/>
                        </a:rPr>
                        <a:t> </a:t>
                      </a:r>
                      <a:endParaRPr lang="it-IT" sz="1400" dirty="0">
                        <a:latin typeface="+mn-lt"/>
                        <a:ea typeface="Times New Roman"/>
                        <a:cs typeface="Times New Roman"/>
                      </a:endParaRPr>
                    </a:p>
                  </a:txBody>
                  <a:tcPr marL="30340" marR="30340" marT="0" marB="0" anchor="ctr"/>
                </a:tc>
                <a:extLst>
                  <a:ext uri="{0D108BD9-81ED-4DB2-BD59-A6C34878D82A}">
                    <a16:rowId xmlns:a16="http://schemas.microsoft.com/office/drawing/2014/main" val="10022"/>
                  </a:ext>
                </a:extLst>
              </a:tr>
              <a:tr h="217057">
                <a:tc>
                  <a:txBody>
                    <a:bodyPr/>
                    <a:lstStyle/>
                    <a:p>
                      <a:pPr algn="just">
                        <a:spcAft>
                          <a:spcPts val="0"/>
                        </a:spcAft>
                      </a:pPr>
                      <a:r>
                        <a:rPr lang="it-IT" sz="1400" b="1" dirty="0">
                          <a:latin typeface="+mn-lt"/>
                        </a:rPr>
                        <a:t>TOTALE USCITE</a:t>
                      </a:r>
                      <a:endParaRPr lang="it-IT" sz="1400" b="1" dirty="0">
                        <a:latin typeface="+mn-lt"/>
                        <a:ea typeface="Times New Roman"/>
                        <a:cs typeface="Times New Roman"/>
                      </a:endParaRPr>
                    </a:p>
                  </a:txBody>
                  <a:tcPr marL="30340" marR="30340" marT="0" marB="0" anchor="ctr">
                    <a:solidFill>
                      <a:schemeClr val="accent5">
                        <a:lumMod val="60000"/>
                        <a:lumOff val="40000"/>
                      </a:schemeClr>
                    </a:solidFill>
                  </a:tcPr>
                </a:tc>
                <a:tc>
                  <a:txBody>
                    <a:bodyPr/>
                    <a:lstStyle/>
                    <a:p>
                      <a:pPr algn="just">
                        <a:spcAft>
                          <a:spcPts val="0"/>
                        </a:spcAft>
                      </a:pPr>
                      <a:r>
                        <a:rPr lang="it-IT" sz="1400" b="1" dirty="0">
                          <a:latin typeface="+mn-lt"/>
                        </a:rPr>
                        <a:t>                                  -   </a:t>
                      </a:r>
                      <a:endParaRPr lang="it-IT" sz="1400" b="1" dirty="0">
                        <a:latin typeface="+mn-lt"/>
                        <a:ea typeface="Times New Roman"/>
                        <a:cs typeface="Times New Roman"/>
                      </a:endParaRPr>
                    </a:p>
                  </a:txBody>
                  <a:tcPr marL="30340" marR="30340" marT="0" marB="0" anchor="ctr">
                    <a:solidFill>
                      <a:schemeClr val="accent5">
                        <a:lumMod val="60000"/>
                        <a:lumOff val="40000"/>
                      </a:schemeClr>
                    </a:solidFill>
                  </a:tcPr>
                </a:tc>
                <a:tc>
                  <a:txBody>
                    <a:bodyPr/>
                    <a:lstStyle/>
                    <a:p>
                      <a:pPr algn="r">
                        <a:spcAft>
                          <a:spcPts val="0"/>
                        </a:spcAft>
                      </a:pPr>
                      <a:r>
                        <a:rPr lang="it-IT" sz="1400" b="1" dirty="0">
                          <a:latin typeface="+mn-lt"/>
                        </a:rPr>
                        <a:t>              circa    30.000,00 </a:t>
                      </a:r>
                      <a:endParaRPr lang="it-IT" sz="1400" b="1" dirty="0">
                        <a:latin typeface="+mn-lt"/>
                        <a:ea typeface="Times New Roman"/>
                        <a:cs typeface="Times New Roman"/>
                      </a:endParaRPr>
                    </a:p>
                  </a:txBody>
                  <a:tcPr marL="30340" marR="30340" marT="0" marB="0" anchor="ctr">
                    <a:solidFill>
                      <a:schemeClr val="accent5">
                        <a:lumMod val="60000"/>
                        <a:lumOff val="40000"/>
                      </a:schemeClr>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059637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TotalTime>
  <Words>1341</Words>
  <Application>Microsoft Office PowerPoint</Application>
  <PresentationFormat>Widescreen</PresentationFormat>
  <Paragraphs>182</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Constantia</vt:lpstr>
      <vt:lpstr>Times New Roman</vt:lpstr>
      <vt:lpstr>Wingdings</vt:lpstr>
      <vt:lpstr>Wingdings 2</vt:lpstr>
      <vt:lpstr>Equinozio</vt:lpstr>
      <vt:lpstr>Presentazione standard di PowerPoint</vt:lpstr>
      <vt:lpstr>-   </vt:lpstr>
      <vt:lpstr>-   </vt:lpstr>
      <vt:lpstr>-   </vt:lpstr>
      <vt:lpstr>-   </vt:lpstr>
      <vt:lpstr>-   </vt:lpstr>
      <vt:lpstr>-   </vt:lpstr>
      <vt:lpstr>-   </vt:lpstr>
      <vt:lpstr>-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32</cp:revision>
  <dcterms:created xsi:type="dcterms:W3CDTF">2021-01-12T11:56:56Z</dcterms:created>
  <dcterms:modified xsi:type="dcterms:W3CDTF">2021-01-19T11:59:01Z</dcterms:modified>
</cp:coreProperties>
</file>